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0"/>
  </p:notesMasterIdLst>
  <p:sldIdLst>
    <p:sldId id="256" r:id="rId2"/>
    <p:sldId id="266" r:id="rId3"/>
    <p:sldId id="269" r:id="rId4"/>
    <p:sldId id="268" r:id="rId5"/>
    <p:sldId id="270" r:id="rId6"/>
    <p:sldId id="271" r:id="rId7"/>
    <p:sldId id="272" r:id="rId8"/>
    <p:sldId id="273" r:id="rId9"/>
    <p:sldId id="274" r:id="rId10"/>
    <p:sldId id="279" r:id="rId11"/>
    <p:sldId id="277" r:id="rId12"/>
    <p:sldId id="282" r:id="rId13"/>
    <p:sldId id="284" r:id="rId14"/>
    <p:sldId id="283" r:id="rId15"/>
    <p:sldId id="265" r:id="rId16"/>
    <p:sldId id="263" r:id="rId17"/>
    <p:sldId id="280"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58549" autoAdjust="0"/>
  </p:normalViewPr>
  <p:slideViewPr>
    <p:cSldViewPr snapToGrid="0">
      <p:cViewPr varScale="1">
        <p:scale>
          <a:sx n="64" d="100"/>
          <a:sy n="64" d="100"/>
        </p:scale>
        <p:origin x="2388"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ata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9C0E5-6C79-43B0-A43B-B3CBD660C5C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8B2FB83-4C49-4DB5-9B85-6A6963336D2F}">
      <dgm:prSet/>
      <dgm:spPr/>
      <dgm:t>
        <a:bodyPr/>
        <a:lstStyle/>
        <a:p>
          <a:r>
            <a:rPr lang="en-US" dirty="0">
              <a:solidFill>
                <a:schemeClr val="bg1"/>
              </a:solidFill>
            </a:rPr>
            <a:t>When we want to understand choices at a micro level</a:t>
          </a:r>
        </a:p>
      </dgm:t>
    </dgm:pt>
    <dgm:pt modelId="{75A17AAD-FB22-47CE-9BBB-0597AFC54AA5}" type="parTrans" cxnId="{02076DCB-E14E-46BF-820B-9D9010B79EB0}">
      <dgm:prSet/>
      <dgm:spPr/>
      <dgm:t>
        <a:bodyPr/>
        <a:lstStyle/>
        <a:p>
          <a:endParaRPr lang="en-US"/>
        </a:p>
      </dgm:t>
    </dgm:pt>
    <dgm:pt modelId="{7F9D7947-197B-42C8-91AC-2C5C2624A710}" type="sibTrans" cxnId="{02076DCB-E14E-46BF-820B-9D9010B79EB0}">
      <dgm:prSet/>
      <dgm:spPr/>
      <dgm:t>
        <a:bodyPr/>
        <a:lstStyle/>
        <a:p>
          <a:endParaRPr lang="en-US"/>
        </a:p>
      </dgm:t>
    </dgm:pt>
    <dgm:pt modelId="{2B1A2CF3-57CD-42D3-9E86-D2197CF3DB7C}">
      <dgm:prSet/>
      <dgm:spPr/>
      <dgm:t>
        <a:bodyPr/>
        <a:lstStyle/>
        <a:p>
          <a:r>
            <a:rPr lang="en-US" dirty="0">
              <a:solidFill>
                <a:schemeClr val="bg1"/>
              </a:solidFill>
            </a:rPr>
            <a:t>E.g. support for a policy</a:t>
          </a:r>
        </a:p>
      </dgm:t>
    </dgm:pt>
    <dgm:pt modelId="{A22FAB97-993D-4A29-9AC4-FA85D90016B0}" type="parTrans" cxnId="{3D09C2AC-7B4C-4F2B-B4A4-DAAD035F1D4C}">
      <dgm:prSet/>
      <dgm:spPr/>
      <dgm:t>
        <a:bodyPr/>
        <a:lstStyle/>
        <a:p>
          <a:endParaRPr lang="en-US"/>
        </a:p>
      </dgm:t>
    </dgm:pt>
    <dgm:pt modelId="{E07019F8-9FBA-4F51-8C6F-5DFC59740DEE}" type="sibTrans" cxnId="{3D09C2AC-7B4C-4F2B-B4A4-DAAD035F1D4C}">
      <dgm:prSet/>
      <dgm:spPr/>
      <dgm:t>
        <a:bodyPr/>
        <a:lstStyle/>
        <a:p>
          <a:endParaRPr lang="en-US"/>
        </a:p>
      </dgm:t>
    </dgm:pt>
    <dgm:pt modelId="{20F3A241-9DED-4F01-92C6-9ED99D54EA77}">
      <dgm:prSet/>
      <dgm:spPr/>
      <dgm:t>
        <a:bodyPr/>
        <a:lstStyle/>
        <a:p>
          <a:r>
            <a:rPr lang="en-US" dirty="0">
              <a:solidFill>
                <a:schemeClr val="bg1"/>
              </a:solidFill>
            </a:rPr>
            <a:t>When non-linear thresholds are expected</a:t>
          </a:r>
        </a:p>
      </dgm:t>
    </dgm:pt>
    <dgm:pt modelId="{697A7252-2644-478E-8FA5-62A54175EBE8}" type="parTrans" cxnId="{648C9BB4-EC09-4757-B55A-3545E8D9C77B}">
      <dgm:prSet/>
      <dgm:spPr/>
      <dgm:t>
        <a:bodyPr/>
        <a:lstStyle/>
        <a:p>
          <a:endParaRPr lang="en-US"/>
        </a:p>
      </dgm:t>
    </dgm:pt>
    <dgm:pt modelId="{575393C3-99F5-429F-AFF4-79E184FF1B5D}" type="sibTrans" cxnId="{648C9BB4-EC09-4757-B55A-3545E8D9C77B}">
      <dgm:prSet/>
      <dgm:spPr/>
      <dgm:t>
        <a:bodyPr/>
        <a:lstStyle/>
        <a:p>
          <a:endParaRPr lang="en-US"/>
        </a:p>
      </dgm:t>
    </dgm:pt>
    <dgm:pt modelId="{F7D227B3-6067-490B-AF2F-74EAD29B2D66}">
      <dgm:prSet/>
      <dgm:spPr/>
      <dgm:t>
        <a:bodyPr/>
        <a:lstStyle/>
        <a:p>
          <a:r>
            <a:rPr lang="en-US" dirty="0">
              <a:solidFill>
                <a:schemeClr val="bg1"/>
              </a:solidFill>
            </a:rPr>
            <a:t>E.g. constraints or minimum acceptable levels of water quality</a:t>
          </a:r>
        </a:p>
      </dgm:t>
    </dgm:pt>
    <dgm:pt modelId="{AF662836-64E1-47C1-A3FB-D6D9E16EE89D}" type="parTrans" cxnId="{F1F22EF6-7BA3-485F-A46A-B7D72B84F83F}">
      <dgm:prSet/>
      <dgm:spPr/>
      <dgm:t>
        <a:bodyPr/>
        <a:lstStyle/>
        <a:p>
          <a:endParaRPr lang="en-US"/>
        </a:p>
      </dgm:t>
    </dgm:pt>
    <dgm:pt modelId="{3398954E-E0EB-4D9E-9045-27CCADBC892C}" type="sibTrans" cxnId="{F1F22EF6-7BA3-485F-A46A-B7D72B84F83F}">
      <dgm:prSet/>
      <dgm:spPr/>
      <dgm:t>
        <a:bodyPr/>
        <a:lstStyle/>
        <a:p>
          <a:endParaRPr lang="en-US"/>
        </a:p>
      </dgm:t>
    </dgm:pt>
    <dgm:pt modelId="{1242B200-3E94-4D3B-9CE4-3A72D6575D25}">
      <dgm:prSet/>
      <dgm:spPr/>
      <dgm:t>
        <a:bodyPr/>
        <a:lstStyle/>
        <a:p>
          <a:r>
            <a:rPr lang="en-US" dirty="0">
              <a:solidFill>
                <a:schemeClr val="bg1"/>
              </a:solidFill>
            </a:rPr>
            <a:t>When the context is ambiguous or uncertain</a:t>
          </a:r>
        </a:p>
      </dgm:t>
    </dgm:pt>
    <dgm:pt modelId="{C1888C0C-D51F-475B-948E-CCBB0D4344E2}" type="parTrans" cxnId="{6831FFC4-9367-4204-8C93-A71FE3314F5E}">
      <dgm:prSet/>
      <dgm:spPr/>
      <dgm:t>
        <a:bodyPr/>
        <a:lstStyle/>
        <a:p>
          <a:endParaRPr lang="en-US"/>
        </a:p>
      </dgm:t>
    </dgm:pt>
    <dgm:pt modelId="{44DC350F-B065-4E8C-9244-FF1189207921}" type="sibTrans" cxnId="{6831FFC4-9367-4204-8C93-A71FE3314F5E}">
      <dgm:prSet/>
      <dgm:spPr/>
      <dgm:t>
        <a:bodyPr/>
        <a:lstStyle/>
        <a:p>
          <a:endParaRPr lang="en-US"/>
        </a:p>
      </dgm:t>
    </dgm:pt>
    <dgm:pt modelId="{8082D41A-DD83-4ADE-AB82-9EF45A8DF9B0}">
      <dgm:prSet/>
      <dgm:spPr/>
      <dgm:t>
        <a:bodyPr/>
        <a:lstStyle/>
        <a:p>
          <a:r>
            <a:rPr lang="en-US" dirty="0">
              <a:solidFill>
                <a:schemeClr val="bg1"/>
              </a:solidFill>
            </a:rPr>
            <a:t>E.g. people ignore information that doesn’t fit their beliefs</a:t>
          </a:r>
        </a:p>
      </dgm:t>
    </dgm:pt>
    <dgm:pt modelId="{1D06641A-792D-48FE-9E84-87B75870CF77}" type="parTrans" cxnId="{E3D81CEB-BB50-443F-9B87-670B2144EFCF}">
      <dgm:prSet/>
      <dgm:spPr/>
      <dgm:t>
        <a:bodyPr/>
        <a:lstStyle/>
        <a:p>
          <a:endParaRPr lang="en-US"/>
        </a:p>
      </dgm:t>
    </dgm:pt>
    <dgm:pt modelId="{1C5F5550-4DE0-4E45-8F1F-A0A34C7D962C}" type="sibTrans" cxnId="{E3D81CEB-BB50-443F-9B87-670B2144EFCF}">
      <dgm:prSet/>
      <dgm:spPr/>
      <dgm:t>
        <a:bodyPr/>
        <a:lstStyle/>
        <a:p>
          <a:endParaRPr lang="en-US"/>
        </a:p>
      </dgm:t>
    </dgm:pt>
    <dgm:pt modelId="{5B7D696F-8955-4C78-B9E7-809C8EA41A0B}" type="pres">
      <dgm:prSet presAssocID="{1DB9C0E5-6C79-43B0-A43B-B3CBD660C5C2}" presName="root" presStyleCnt="0">
        <dgm:presLayoutVars>
          <dgm:dir/>
          <dgm:resizeHandles val="exact"/>
        </dgm:presLayoutVars>
      </dgm:prSet>
      <dgm:spPr/>
    </dgm:pt>
    <dgm:pt modelId="{99105545-BB89-4778-A098-810D825E9F07}" type="pres">
      <dgm:prSet presAssocID="{B8B2FB83-4C49-4DB5-9B85-6A6963336D2F}" presName="compNode" presStyleCnt="0"/>
      <dgm:spPr/>
    </dgm:pt>
    <dgm:pt modelId="{3B1C66ED-25AF-404D-BF02-4B2862B85AAD}" type="pres">
      <dgm:prSet presAssocID="{B8B2FB83-4C49-4DB5-9B85-6A6963336D2F}" presName="bgRect" presStyleLbl="bgShp" presStyleIdx="0" presStyleCnt="3" custLinFactNeighborX="-57932" custLinFactNeighborY="-24468"/>
      <dgm:spPr>
        <a:solidFill>
          <a:schemeClr val="tx1">
            <a:lumMod val="95000"/>
          </a:schemeClr>
        </a:solidFill>
      </dgm:spPr>
    </dgm:pt>
    <dgm:pt modelId="{51EF5D5D-032D-4BD5-A20A-C705FD66D5F9}" type="pres">
      <dgm:prSet presAssocID="{B8B2FB83-4C49-4DB5-9B85-6A6963336D2F}" presName="iconRect" presStyleLbl="node1" presStyleIdx="0" presStyleCnt="3"/>
      <dgm:spPr>
        <a:blipFill>
          <a:blip xmlns:r="http://schemas.openxmlformats.org/officeDocument/2006/relationships" r:embed="rId1">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gnifying glass"/>
        </a:ext>
      </dgm:extLst>
    </dgm:pt>
    <dgm:pt modelId="{941B4670-B7AA-4D67-ACEB-E9E8962DB112}" type="pres">
      <dgm:prSet presAssocID="{B8B2FB83-4C49-4DB5-9B85-6A6963336D2F}" presName="spaceRect" presStyleCnt="0"/>
      <dgm:spPr/>
    </dgm:pt>
    <dgm:pt modelId="{36B7F0BD-E9A9-44FC-AF71-7F78CBFA7FD6}" type="pres">
      <dgm:prSet presAssocID="{B8B2FB83-4C49-4DB5-9B85-6A6963336D2F}" presName="parTx" presStyleLbl="revTx" presStyleIdx="0" presStyleCnt="6">
        <dgm:presLayoutVars>
          <dgm:chMax val="0"/>
          <dgm:chPref val="0"/>
        </dgm:presLayoutVars>
      </dgm:prSet>
      <dgm:spPr/>
    </dgm:pt>
    <dgm:pt modelId="{9A098856-8611-4FF9-B57F-2713C5B0FBAC}" type="pres">
      <dgm:prSet presAssocID="{B8B2FB83-4C49-4DB5-9B85-6A6963336D2F}" presName="desTx" presStyleLbl="revTx" presStyleIdx="1" presStyleCnt="6">
        <dgm:presLayoutVars/>
      </dgm:prSet>
      <dgm:spPr/>
    </dgm:pt>
    <dgm:pt modelId="{B2D613E6-5EF4-4A64-867C-817A79EF7D6E}" type="pres">
      <dgm:prSet presAssocID="{7F9D7947-197B-42C8-91AC-2C5C2624A710}" presName="sibTrans" presStyleCnt="0"/>
      <dgm:spPr/>
    </dgm:pt>
    <dgm:pt modelId="{8EB3753D-937D-4DEF-9F2C-065C4E7C65A4}" type="pres">
      <dgm:prSet presAssocID="{20F3A241-9DED-4F01-92C6-9ED99D54EA77}" presName="compNode" presStyleCnt="0"/>
      <dgm:spPr/>
    </dgm:pt>
    <dgm:pt modelId="{6F3A0E67-2FBE-4287-8957-805F5969ABB1}" type="pres">
      <dgm:prSet presAssocID="{20F3A241-9DED-4F01-92C6-9ED99D54EA77}" presName="bgRect" presStyleLbl="bgShp" presStyleIdx="1" presStyleCnt="3"/>
      <dgm:spPr>
        <a:solidFill>
          <a:schemeClr val="tx1">
            <a:lumMod val="95000"/>
          </a:schemeClr>
        </a:solidFill>
      </dgm:spPr>
    </dgm:pt>
    <dgm:pt modelId="{7CC05C67-742E-4AA6-AA32-DDD67257E481}" type="pres">
      <dgm:prSet presAssocID="{20F3A241-9DED-4F01-92C6-9ED99D54EA77}" presName="iconRect" presStyleLbl="node1" presStyleIdx="1" presStyleCnt="3"/>
      <dgm:spPr>
        <a:blipFill>
          <a:blip xmlns:r="http://schemas.openxmlformats.org/officeDocument/2006/relationships" r:embed="rId3">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lug"/>
        </a:ext>
      </dgm:extLst>
    </dgm:pt>
    <dgm:pt modelId="{88CB35C7-5135-4254-A15F-084E3F6EC1D6}" type="pres">
      <dgm:prSet presAssocID="{20F3A241-9DED-4F01-92C6-9ED99D54EA77}" presName="spaceRect" presStyleCnt="0"/>
      <dgm:spPr/>
    </dgm:pt>
    <dgm:pt modelId="{56A0D6F7-2A22-4A22-9BAD-D2CD53C4AEB2}" type="pres">
      <dgm:prSet presAssocID="{20F3A241-9DED-4F01-92C6-9ED99D54EA77}" presName="parTx" presStyleLbl="revTx" presStyleIdx="2" presStyleCnt="6">
        <dgm:presLayoutVars>
          <dgm:chMax val="0"/>
          <dgm:chPref val="0"/>
        </dgm:presLayoutVars>
      </dgm:prSet>
      <dgm:spPr/>
    </dgm:pt>
    <dgm:pt modelId="{50E42A4F-70B8-4441-9300-BA88A3A264EF}" type="pres">
      <dgm:prSet presAssocID="{20F3A241-9DED-4F01-92C6-9ED99D54EA77}" presName="desTx" presStyleLbl="revTx" presStyleIdx="3" presStyleCnt="6">
        <dgm:presLayoutVars/>
      </dgm:prSet>
      <dgm:spPr/>
    </dgm:pt>
    <dgm:pt modelId="{8587F732-C2CE-4BCF-8059-367A369F0C27}" type="pres">
      <dgm:prSet presAssocID="{575393C3-99F5-429F-AFF4-79E184FF1B5D}" presName="sibTrans" presStyleCnt="0"/>
      <dgm:spPr/>
    </dgm:pt>
    <dgm:pt modelId="{13B5118F-8931-4734-AAF7-371FDDB5F5E1}" type="pres">
      <dgm:prSet presAssocID="{1242B200-3E94-4D3B-9CE4-3A72D6575D25}" presName="compNode" presStyleCnt="0"/>
      <dgm:spPr/>
    </dgm:pt>
    <dgm:pt modelId="{7A7979D7-F89D-4E83-98C4-CB6A2E1A5EF9}" type="pres">
      <dgm:prSet presAssocID="{1242B200-3E94-4D3B-9CE4-3A72D6575D25}" presName="bgRect" presStyleLbl="bgShp" presStyleIdx="2" presStyleCnt="3"/>
      <dgm:spPr>
        <a:solidFill>
          <a:schemeClr val="tx1">
            <a:lumMod val="95000"/>
          </a:schemeClr>
        </a:solidFill>
      </dgm:spPr>
    </dgm:pt>
    <dgm:pt modelId="{5CB97D1F-89E3-4765-87E7-B227E0108A2D}" type="pres">
      <dgm:prSet presAssocID="{1242B200-3E94-4D3B-9CE4-3A72D6575D25}" presName="iconRect" presStyleLbl="node1" presStyleIdx="2" presStyleCnt="3"/>
      <dgm:spPr>
        <a:blipFill>
          <a:blip xmlns:r="http://schemas.openxmlformats.org/officeDocument/2006/relationships" r:embed="rId5">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0CAA412A-CB32-478B-B91D-1B552CB18543}" type="pres">
      <dgm:prSet presAssocID="{1242B200-3E94-4D3B-9CE4-3A72D6575D25}" presName="spaceRect" presStyleCnt="0"/>
      <dgm:spPr/>
    </dgm:pt>
    <dgm:pt modelId="{AF88E821-D4FC-4919-AEC5-55A18237E8A7}" type="pres">
      <dgm:prSet presAssocID="{1242B200-3E94-4D3B-9CE4-3A72D6575D25}" presName="parTx" presStyleLbl="revTx" presStyleIdx="4" presStyleCnt="6">
        <dgm:presLayoutVars>
          <dgm:chMax val="0"/>
          <dgm:chPref val="0"/>
        </dgm:presLayoutVars>
      </dgm:prSet>
      <dgm:spPr/>
    </dgm:pt>
    <dgm:pt modelId="{E54224BC-ADDB-4F39-A6A4-CFF4D5375B27}" type="pres">
      <dgm:prSet presAssocID="{1242B200-3E94-4D3B-9CE4-3A72D6575D25}" presName="desTx" presStyleLbl="revTx" presStyleIdx="5" presStyleCnt="6">
        <dgm:presLayoutVars/>
      </dgm:prSet>
      <dgm:spPr/>
    </dgm:pt>
  </dgm:ptLst>
  <dgm:cxnLst>
    <dgm:cxn modelId="{11535015-476F-41D3-BA3D-6D123A023C80}" type="presOf" srcId="{1DB9C0E5-6C79-43B0-A43B-B3CBD660C5C2}" destId="{5B7D696F-8955-4C78-B9E7-809C8EA41A0B}" srcOrd="0" destOrd="0" presId="urn:microsoft.com/office/officeart/2018/2/layout/IconVerticalSolidList"/>
    <dgm:cxn modelId="{711C822B-8D4F-46FA-A9CC-55B1B8DB55E8}" type="presOf" srcId="{20F3A241-9DED-4F01-92C6-9ED99D54EA77}" destId="{56A0D6F7-2A22-4A22-9BAD-D2CD53C4AEB2}" srcOrd="0" destOrd="0" presId="urn:microsoft.com/office/officeart/2018/2/layout/IconVerticalSolidList"/>
    <dgm:cxn modelId="{83DB8F33-2A64-4AE2-9E6B-DF94DA76C0E1}" type="presOf" srcId="{8082D41A-DD83-4ADE-AB82-9EF45A8DF9B0}" destId="{E54224BC-ADDB-4F39-A6A4-CFF4D5375B27}" srcOrd="0" destOrd="0" presId="urn:microsoft.com/office/officeart/2018/2/layout/IconVerticalSolidList"/>
    <dgm:cxn modelId="{3D09C2AC-7B4C-4F2B-B4A4-DAAD035F1D4C}" srcId="{B8B2FB83-4C49-4DB5-9B85-6A6963336D2F}" destId="{2B1A2CF3-57CD-42D3-9E86-D2197CF3DB7C}" srcOrd="0" destOrd="0" parTransId="{A22FAB97-993D-4A29-9AC4-FA85D90016B0}" sibTransId="{E07019F8-9FBA-4F51-8C6F-5DFC59740DEE}"/>
    <dgm:cxn modelId="{D0EBC8AF-B75B-4D09-AF17-5BD3DF4DE8D0}" type="presOf" srcId="{F7D227B3-6067-490B-AF2F-74EAD29B2D66}" destId="{50E42A4F-70B8-4441-9300-BA88A3A264EF}" srcOrd="0" destOrd="0" presId="urn:microsoft.com/office/officeart/2018/2/layout/IconVerticalSolidList"/>
    <dgm:cxn modelId="{648C9BB4-EC09-4757-B55A-3545E8D9C77B}" srcId="{1DB9C0E5-6C79-43B0-A43B-B3CBD660C5C2}" destId="{20F3A241-9DED-4F01-92C6-9ED99D54EA77}" srcOrd="1" destOrd="0" parTransId="{697A7252-2644-478E-8FA5-62A54175EBE8}" sibTransId="{575393C3-99F5-429F-AFF4-79E184FF1B5D}"/>
    <dgm:cxn modelId="{76600EC2-4C13-403B-8E19-C804E0A7BF48}" type="presOf" srcId="{2B1A2CF3-57CD-42D3-9E86-D2197CF3DB7C}" destId="{9A098856-8611-4FF9-B57F-2713C5B0FBAC}" srcOrd="0" destOrd="0" presId="urn:microsoft.com/office/officeart/2018/2/layout/IconVerticalSolidList"/>
    <dgm:cxn modelId="{6831FFC4-9367-4204-8C93-A71FE3314F5E}" srcId="{1DB9C0E5-6C79-43B0-A43B-B3CBD660C5C2}" destId="{1242B200-3E94-4D3B-9CE4-3A72D6575D25}" srcOrd="2" destOrd="0" parTransId="{C1888C0C-D51F-475B-948E-CCBB0D4344E2}" sibTransId="{44DC350F-B065-4E8C-9244-FF1189207921}"/>
    <dgm:cxn modelId="{02076DCB-E14E-46BF-820B-9D9010B79EB0}" srcId="{1DB9C0E5-6C79-43B0-A43B-B3CBD660C5C2}" destId="{B8B2FB83-4C49-4DB5-9B85-6A6963336D2F}" srcOrd="0" destOrd="0" parTransId="{75A17AAD-FB22-47CE-9BBB-0597AFC54AA5}" sibTransId="{7F9D7947-197B-42C8-91AC-2C5C2624A710}"/>
    <dgm:cxn modelId="{38F145DE-3D56-448F-AE58-D65893661237}" type="presOf" srcId="{1242B200-3E94-4D3B-9CE4-3A72D6575D25}" destId="{AF88E821-D4FC-4919-AEC5-55A18237E8A7}" srcOrd="0" destOrd="0" presId="urn:microsoft.com/office/officeart/2018/2/layout/IconVerticalSolidList"/>
    <dgm:cxn modelId="{954F98E6-ADAD-47E9-9164-0B120B85A1E5}" type="presOf" srcId="{B8B2FB83-4C49-4DB5-9B85-6A6963336D2F}" destId="{36B7F0BD-E9A9-44FC-AF71-7F78CBFA7FD6}" srcOrd="0" destOrd="0" presId="urn:microsoft.com/office/officeart/2018/2/layout/IconVerticalSolidList"/>
    <dgm:cxn modelId="{E3D81CEB-BB50-443F-9B87-670B2144EFCF}" srcId="{1242B200-3E94-4D3B-9CE4-3A72D6575D25}" destId="{8082D41A-DD83-4ADE-AB82-9EF45A8DF9B0}" srcOrd="0" destOrd="0" parTransId="{1D06641A-792D-48FE-9E84-87B75870CF77}" sibTransId="{1C5F5550-4DE0-4E45-8F1F-A0A34C7D962C}"/>
    <dgm:cxn modelId="{F1F22EF6-7BA3-485F-A46A-B7D72B84F83F}" srcId="{20F3A241-9DED-4F01-92C6-9ED99D54EA77}" destId="{F7D227B3-6067-490B-AF2F-74EAD29B2D66}" srcOrd="0" destOrd="0" parTransId="{AF662836-64E1-47C1-A3FB-D6D9E16EE89D}" sibTransId="{3398954E-E0EB-4D9E-9045-27CCADBC892C}"/>
    <dgm:cxn modelId="{06732551-D6B5-4ACE-A9E9-DEA3249BC28A}" type="presParOf" srcId="{5B7D696F-8955-4C78-B9E7-809C8EA41A0B}" destId="{99105545-BB89-4778-A098-810D825E9F07}" srcOrd="0" destOrd="0" presId="urn:microsoft.com/office/officeart/2018/2/layout/IconVerticalSolidList"/>
    <dgm:cxn modelId="{2B404AAC-7FE6-4715-A476-2017CF4905EF}" type="presParOf" srcId="{99105545-BB89-4778-A098-810D825E9F07}" destId="{3B1C66ED-25AF-404D-BF02-4B2862B85AAD}" srcOrd="0" destOrd="0" presId="urn:microsoft.com/office/officeart/2018/2/layout/IconVerticalSolidList"/>
    <dgm:cxn modelId="{317839DE-F05B-4514-B927-3E17B000E34E}" type="presParOf" srcId="{99105545-BB89-4778-A098-810D825E9F07}" destId="{51EF5D5D-032D-4BD5-A20A-C705FD66D5F9}" srcOrd="1" destOrd="0" presId="urn:microsoft.com/office/officeart/2018/2/layout/IconVerticalSolidList"/>
    <dgm:cxn modelId="{0F48CC93-4003-430C-A924-73DBEAFC16B5}" type="presParOf" srcId="{99105545-BB89-4778-A098-810D825E9F07}" destId="{941B4670-B7AA-4D67-ACEB-E9E8962DB112}" srcOrd="2" destOrd="0" presId="urn:microsoft.com/office/officeart/2018/2/layout/IconVerticalSolidList"/>
    <dgm:cxn modelId="{F88AB565-883D-4411-A703-2C1E2452D0E7}" type="presParOf" srcId="{99105545-BB89-4778-A098-810D825E9F07}" destId="{36B7F0BD-E9A9-44FC-AF71-7F78CBFA7FD6}" srcOrd="3" destOrd="0" presId="urn:microsoft.com/office/officeart/2018/2/layout/IconVerticalSolidList"/>
    <dgm:cxn modelId="{793EF12E-9456-438D-BC5F-53F321BAE61E}" type="presParOf" srcId="{99105545-BB89-4778-A098-810D825E9F07}" destId="{9A098856-8611-4FF9-B57F-2713C5B0FBAC}" srcOrd="4" destOrd="0" presId="urn:microsoft.com/office/officeart/2018/2/layout/IconVerticalSolidList"/>
    <dgm:cxn modelId="{E08E62A2-654C-42D2-8F91-9963102AABDA}" type="presParOf" srcId="{5B7D696F-8955-4C78-B9E7-809C8EA41A0B}" destId="{B2D613E6-5EF4-4A64-867C-817A79EF7D6E}" srcOrd="1" destOrd="0" presId="urn:microsoft.com/office/officeart/2018/2/layout/IconVerticalSolidList"/>
    <dgm:cxn modelId="{F8450602-CE95-4C2B-B76A-5875C9833032}" type="presParOf" srcId="{5B7D696F-8955-4C78-B9E7-809C8EA41A0B}" destId="{8EB3753D-937D-4DEF-9F2C-065C4E7C65A4}" srcOrd="2" destOrd="0" presId="urn:microsoft.com/office/officeart/2018/2/layout/IconVerticalSolidList"/>
    <dgm:cxn modelId="{C07307CD-FDA3-43E4-BB9C-AEAAA257D9DE}" type="presParOf" srcId="{8EB3753D-937D-4DEF-9F2C-065C4E7C65A4}" destId="{6F3A0E67-2FBE-4287-8957-805F5969ABB1}" srcOrd="0" destOrd="0" presId="urn:microsoft.com/office/officeart/2018/2/layout/IconVerticalSolidList"/>
    <dgm:cxn modelId="{B8C88FCE-9AAB-456F-A516-0C095A465E65}" type="presParOf" srcId="{8EB3753D-937D-4DEF-9F2C-065C4E7C65A4}" destId="{7CC05C67-742E-4AA6-AA32-DDD67257E481}" srcOrd="1" destOrd="0" presId="urn:microsoft.com/office/officeart/2018/2/layout/IconVerticalSolidList"/>
    <dgm:cxn modelId="{193D03D0-1466-47FA-8BDA-21F4480675E2}" type="presParOf" srcId="{8EB3753D-937D-4DEF-9F2C-065C4E7C65A4}" destId="{88CB35C7-5135-4254-A15F-084E3F6EC1D6}" srcOrd="2" destOrd="0" presId="urn:microsoft.com/office/officeart/2018/2/layout/IconVerticalSolidList"/>
    <dgm:cxn modelId="{CD5DD24D-77D5-4100-8511-396D8B0F14E0}" type="presParOf" srcId="{8EB3753D-937D-4DEF-9F2C-065C4E7C65A4}" destId="{56A0D6F7-2A22-4A22-9BAD-D2CD53C4AEB2}" srcOrd="3" destOrd="0" presId="urn:microsoft.com/office/officeart/2018/2/layout/IconVerticalSolidList"/>
    <dgm:cxn modelId="{068EEA77-64AA-4561-8943-6A5A43C6A95E}" type="presParOf" srcId="{8EB3753D-937D-4DEF-9F2C-065C4E7C65A4}" destId="{50E42A4F-70B8-4441-9300-BA88A3A264EF}" srcOrd="4" destOrd="0" presId="urn:microsoft.com/office/officeart/2018/2/layout/IconVerticalSolidList"/>
    <dgm:cxn modelId="{26633AFB-B42D-4B35-B563-F064178E21B3}" type="presParOf" srcId="{5B7D696F-8955-4C78-B9E7-809C8EA41A0B}" destId="{8587F732-C2CE-4BCF-8059-367A369F0C27}" srcOrd="3" destOrd="0" presId="urn:microsoft.com/office/officeart/2018/2/layout/IconVerticalSolidList"/>
    <dgm:cxn modelId="{02278364-3E40-486F-A300-508CF36E72D6}" type="presParOf" srcId="{5B7D696F-8955-4C78-B9E7-809C8EA41A0B}" destId="{13B5118F-8931-4734-AAF7-371FDDB5F5E1}" srcOrd="4" destOrd="0" presId="urn:microsoft.com/office/officeart/2018/2/layout/IconVerticalSolidList"/>
    <dgm:cxn modelId="{63FEC794-92D9-4409-B78D-DB622581CACC}" type="presParOf" srcId="{13B5118F-8931-4734-AAF7-371FDDB5F5E1}" destId="{7A7979D7-F89D-4E83-98C4-CB6A2E1A5EF9}" srcOrd="0" destOrd="0" presId="urn:microsoft.com/office/officeart/2018/2/layout/IconVerticalSolidList"/>
    <dgm:cxn modelId="{46E854E6-8EB7-4757-A228-3ABB3D2405FD}" type="presParOf" srcId="{13B5118F-8931-4734-AAF7-371FDDB5F5E1}" destId="{5CB97D1F-89E3-4765-87E7-B227E0108A2D}" srcOrd="1" destOrd="0" presId="urn:microsoft.com/office/officeart/2018/2/layout/IconVerticalSolidList"/>
    <dgm:cxn modelId="{5865F678-A04D-428B-BD99-719199485C01}" type="presParOf" srcId="{13B5118F-8931-4734-AAF7-371FDDB5F5E1}" destId="{0CAA412A-CB32-478B-B91D-1B552CB18543}" srcOrd="2" destOrd="0" presId="urn:microsoft.com/office/officeart/2018/2/layout/IconVerticalSolidList"/>
    <dgm:cxn modelId="{7486D4C0-102D-4D7F-A76E-2A5BCE52B27E}" type="presParOf" srcId="{13B5118F-8931-4734-AAF7-371FDDB5F5E1}" destId="{AF88E821-D4FC-4919-AEC5-55A18237E8A7}" srcOrd="3" destOrd="0" presId="urn:microsoft.com/office/officeart/2018/2/layout/IconVerticalSolidList"/>
    <dgm:cxn modelId="{E03919A4-58B8-4935-A0D7-82406B702520}" type="presParOf" srcId="{13B5118F-8931-4734-AAF7-371FDDB5F5E1}" destId="{E54224BC-ADDB-4F39-A6A4-CFF4D5375B27}" srcOrd="4"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1BCA0D-B068-45E8-8290-311BC831035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0F7F7A1-D02B-4A7C-A7AC-9FD5872B5FE4}">
      <dgm:prSet/>
      <dgm:spPr/>
      <dgm:t>
        <a:bodyPr/>
        <a:lstStyle/>
        <a:p>
          <a:pPr>
            <a:lnSpc>
              <a:spcPct val="100000"/>
            </a:lnSpc>
          </a:pPr>
          <a:r>
            <a:rPr lang="en-US" dirty="0">
              <a:solidFill>
                <a:schemeClr val="bg1"/>
              </a:solidFill>
            </a:rPr>
            <a:t>Implementation: does the decision need to be made quickly, without computational aid?</a:t>
          </a:r>
        </a:p>
      </dgm:t>
    </dgm:pt>
    <dgm:pt modelId="{29522D4B-84C2-410E-8E15-D08EBB661996}" type="parTrans" cxnId="{13D7B664-C55D-4012-BEA1-FB6873512C00}">
      <dgm:prSet/>
      <dgm:spPr/>
      <dgm:t>
        <a:bodyPr/>
        <a:lstStyle/>
        <a:p>
          <a:endParaRPr lang="en-US"/>
        </a:p>
      </dgm:t>
    </dgm:pt>
    <dgm:pt modelId="{3AAE350A-964A-44BE-BFE7-B1FB7CB2BABC}" type="sibTrans" cxnId="{13D7B664-C55D-4012-BEA1-FB6873512C00}">
      <dgm:prSet/>
      <dgm:spPr/>
      <dgm:t>
        <a:bodyPr/>
        <a:lstStyle/>
        <a:p>
          <a:endParaRPr lang="en-US"/>
        </a:p>
      </dgm:t>
    </dgm:pt>
    <dgm:pt modelId="{D131790D-8D02-48C4-95D8-F74A413FCA47}">
      <dgm:prSet/>
      <dgm:spPr/>
      <dgm:t>
        <a:bodyPr/>
        <a:lstStyle/>
        <a:p>
          <a:pPr>
            <a:lnSpc>
              <a:spcPct val="100000"/>
            </a:lnSpc>
          </a:pPr>
          <a:r>
            <a:rPr lang="en-US" dirty="0">
              <a:solidFill>
                <a:schemeClr val="bg1"/>
              </a:solidFill>
            </a:rPr>
            <a:t>FFTrees are easy to remember and use</a:t>
          </a:r>
        </a:p>
      </dgm:t>
    </dgm:pt>
    <dgm:pt modelId="{68AD64C3-7A92-42F2-AFCF-DDA07EE15ECC}" type="parTrans" cxnId="{8CACB8A9-C17D-4712-8853-24D860A994D3}">
      <dgm:prSet/>
      <dgm:spPr/>
      <dgm:t>
        <a:bodyPr/>
        <a:lstStyle/>
        <a:p>
          <a:endParaRPr lang="en-US"/>
        </a:p>
      </dgm:t>
    </dgm:pt>
    <dgm:pt modelId="{DC121948-3544-4561-BD49-E47C421E94C8}" type="sibTrans" cxnId="{8CACB8A9-C17D-4712-8853-24D860A994D3}">
      <dgm:prSet/>
      <dgm:spPr/>
      <dgm:t>
        <a:bodyPr/>
        <a:lstStyle/>
        <a:p>
          <a:endParaRPr lang="en-US"/>
        </a:p>
      </dgm:t>
    </dgm:pt>
    <dgm:pt modelId="{C8A45743-2E83-48FE-808F-F8BE1A03F82D}">
      <dgm:prSet/>
      <dgm:spPr/>
      <dgm:t>
        <a:bodyPr/>
        <a:lstStyle/>
        <a:p>
          <a:pPr>
            <a:lnSpc>
              <a:spcPct val="100000"/>
            </a:lnSpc>
          </a:pPr>
          <a:r>
            <a:rPr lang="en-US" dirty="0">
              <a:solidFill>
                <a:schemeClr val="bg1"/>
              </a:solidFill>
            </a:rPr>
            <a:t>Costs: is it costly to gather relevant information?</a:t>
          </a:r>
        </a:p>
      </dgm:t>
    </dgm:pt>
    <dgm:pt modelId="{4A06A109-B1DC-4E9B-B665-4FCE469DB163}" type="parTrans" cxnId="{3FC7035B-2CF0-4444-A024-6F5ABA590A55}">
      <dgm:prSet/>
      <dgm:spPr/>
      <dgm:t>
        <a:bodyPr/>
        <a:lstStyle/>
        <a:p>
          <a:endParaRPr lang="en-US"/>
        </a:p>
      </dgm:t>
    </dgm:pt>
    <dgm:pt modelId="{78A551C1-5CA2-413D-BD3F-9A3D3A908783}" type="sibTrans" cxnId="{3FC7035B-2CF0-4444-A024-6F5ABA590A55}">
      <dgm:prSet/>
      <dgm:spPr/>
      <dgm:t>
        <a:bodyPr/>
        <a:lstStyle/>
        <a:p>
          <a:endParaRPr lang="en-US"/>
        </a:p>
      </dgm:t>
    </dgm:pt>
    <dgm:pt modelId="{4F2EB98E-324B-4376-A5E5-E5DF187A27E4}">
      <dgm:prSet/>
      <dgm:spPr/>
      <dgm:t>
        <a:bodyPr/>
        <a:lstStyle/>
        <a:p>
          <a:pPr>
            <a:lnSpc>
              <a:spcPct val="100000"/>
            </a:lnSpc>
          </a:pPr>
          <a:r>
            <a:rPr lang="en-US" dirty="0">
              <a:solidFill>
                <a:schemeClr val="bg1"/>
              </a:solidFill>
            </a:rPr>
            <a:t>FFTrees are frugal</a:t>
          </a:r>
        </a:p>
      </dgm:t>
    </dgm:pt>
    <dgm:pt modelId="{6DAB9951-F07D-4C54-AE5E-4205D0456DC4}" type="parTrans" cxnId="{B42A8517-B106-4A06-9941-8D980F81903F}">
      <dgm:prSet/>
      <dgm:spPr/>
      <dgm:t>
        <a:bodyPr/>
        <a:lstStyle/>
        <a:p>
          <a:endParaRPr lang="en-US"/>
        </a:p>
      </dgm:t>
    </dgm:pt>
    <dgm:pt modelId="{E82DEAF8-E91E-4F58-9C97-216360FDEB76}" type="sibTrans" cxnId="{B42A8517-B106-4A06-9941-8D980F81903F}">
      <dgm:prSet/>
      <dgm:spPr/>
      <dgm:t>
        <a:bodyPr/>
        <a:lstStyle/>
        <a:p>
          <a:endParaRPr lang="en-US"/>
        </a:p>
      </dgm:t>
    </dgm:pt>
    <dgm:pt modelId="{B46EBFC2-24BF-46FC-ADB2-A2444B0C259F}">
      <dgm:prSet/>
      <dgm:spPr/>
      <dgm:t>
        <a:bodyPr/>
        <a:lstStyle/>
        <a:p>
          <a:pPr>
            <a:lnSpc>
              <a:spcPct val="100000"/>
            </a:lnSpc>
          </a:pPr>
          <a:r>
            <a:rPr lang="en-US" dirty="0">
              <a:solidFill>
                <a:schemeClr val="bg1"/>
              </a:solidFill>
            </a:rPr>
            <a:t>Transparency: is it important to understand how the algorithm works?</a:t>
          </a:r>
        </a:p>
      </dgm:t>
    </dgm:pt>
    <dgm:pt modelId="{B3566F0E-7FFE-49BD-A3A1-537FE63C93FE}" type="parTrans" cxnId="{E235E142-E1D6-4DE5-9E65-1E31EC9387D3}">
      <dgm:prSet/>
      <dgm:spPr/>
      <dgm:t>
        <a:bodyPr/>
        <a:lstStyle/>
        <a:p>
          <a:endParaRPr lang="en-US"/>
        </a:p>
      </dgm:t>
    </dgm:pt>
    <dgm:pt modelId="{E754EE89-1160-4A04-85A9-45EDF12C53A2}" type="sibTrans" cxnId="{E235E142-E1D6-4DE5-9E65-1E31EC9387D3}">
      <dgm:prSet/>
      <dgm:spPr/>
      <dgm:t>
        <a:bodyPr/>
        <a:lstStyle/>
        <a:p>
          <a:endParaRPr lang="en-US"/>
        </a:p>
      </dgm:t>
    </dgm:pt>
    <dgm:pt modelId="{F75C4831-7F9E-43A2-B0B7-C43DBA57F120}">
      <dgm:prSet/>
      <dgm:spPr/>
      <dgm:t>
        <a:bodyPr/>
        <a:lstStyle/>
        <a:p>
          <a:pPr>
            <a:lnSpc>
              <a:spcPct val="100000"/>
            </a:lnSpc>
          </a:pPr>
          <a:r>
            <a:rPr lang="en-US" dirty="0">
              <a:solidFill>
                <a:schemeClr val="bg1"/>
              </a:solidFill>
            </a:rPr>
            <a:t>FFTrees can be explained with simple rules</a:t>
          </a:r>
        </a:p>
      </dgm:t>
    </dgm:pt>
    <dgm:pt modelId="{B501C2AD-0E83-4147-B6D3-1F89F200C75A}" type="parTrans" cxnId="{9954CD85-5DCE-4457-A359-DBAE92FABAE9}">
      <dgm:prSet/>
      <dgm:spPr/>
      <dgm:t>
        <a:bodyPr/>
        <a:lstStyle/>
        <a:p>
          <a:endParaRPr lang="en-US"/>
        </a:p>
      </dgm:t>
    </dgm:pt>
    <dgm:pt modelId="{051791C8-D9B1-48B3-9FA9-01A9A82DC474}" type="sibTrans" cxnId="{9954CD85-5DCE-4457-A359-DBAE92FABAE9}">
      <dgm:prSet/>
      <dgm:spPr/>
      <dgm:t>
        <a:bodyPr/>
        <a:lstStyle/>
        <a:p>
          <a:endParaRPr lang="en-US"/>
        </a:p>
      </dgm:t>
    </dgm:pt>
    <dgm:pt modelId="{D1553237-5A09-45F7-9853-FB7596CC09B0}">
      <dgm:prSet/>
      <dgm:spPr/>
      <dgm:t>
        <a:bodyPr/>
        <a:lstStyle/>
        <a:p>
          <a:pPr>
            <a:lnSpc>
              <a:spcPct val="100000"/>
            </a:lnSpc>
          </a:pPr>
          <a:r>
            <a:rPr lang="en-US" dirty="0">
              <a:solidFill>
                <a:schemeClr val="bg1"/>
              </a:solidFill>
            </a:rPr>
            <a:t>Easy to check if it fails</a:t>
          </a:r>
        </a:p>
      </dgm:t>
    </dgm:pt>
    <dgm:pt modelId="{B60E7336-60A2-472C-A296-F5F680805317}" type="parTrans" cxnId="{7770D5DB-6EEE-457C-9A76-B4FA98E392A6}">
      <dgm:prSet/>
      <dgm:spPr/>
      <dgm:t>
        <a:bodyPr/>
        <a:lstStyle/>
        <a:p>
          <a:endParaRPr lang="en-US"/>
        </a:p>
      </dgm:t>
    </dgm:pt>
    <dgm:pt modelId="{521D38D0-5ED6-4254-BC05-14843348D17D}" type="sibTrans" cxnId="{7770D5DB-6EEE-457C-9A76-B4FA98E392A6}">
      <dgm:prSet/>
      <dgm:spPr/>
      <dgm:t>
        <a:bodyPr/>
        <a:lstStyle/>
        <a:p>
          <a:endParaRPr lang="en-US"/>
        </a:p>
      </dgm:t>
    </dgm:pt>
    <dgm:pt modelId="{CE4E566F-F530-40C8-97AB-E8DB68B491DB}">
      <dgm:prSet/>
      <dgm:spPr/>
      <dgm:t>
        <a:bodyPr/>
        <a:lstStyle/>
        <a:p>
          <a:pPr>
            <a:lnSpc>
              <a:spcPct val="100000"/>
            </a:lnSpc>
          </a:pPr>
          <a:r>
            <a:rPr lang="en-US" dirty="0">
              <a:solidFill>
                <a:schemeClr val="bg1"/>
              </a:solidFill>
            </a:rPr>
            <a:t>Prediction accuracy: is it similar or better than alternatives?</a:t>
          </a:r>
        </a:p>
      </dgm:t>
    </dgm:pt>
    <dgm:pt modelId="{9A7CB95E-18FA-41D2-8A80-D62E27CD71FF}" type="parTrans" cxnId="{E8A5FF05-6355-4568-A113-C454406D3355}">
      <dgm:prSet/>
      <dgm:spPr/>
      <dgm:t>
        <a:bodyPr/>
        <a:lstStyle/>
        <a:p>
          <a:endParaRPr lang="en-US"/>
        </a:p>
      </dgm:t>
    </dgm:pt>
    <dgm:pt modelId="{871A87AE-54DA-451E-8593-0739C2360F81}" type="sibTrans" cxnId="{E8A5FF05-6355-4568-A113-C454406D3355}">
      <dgm:prSet/>
      <dgm:spPr/>
      <dgm:t>
        <a:bodyPr/>
        <a:lstStyle/>
        <a:p>
          <a:endParaRPr lang="en-US"/>
        </a:p>
      </dgm:t>
    </dgm:pt>
    <dgm:pt modelId="{71F2E20C-1AD6-4301-A3DE-C0D78383C888}">
      <dgm:prSet/>
      <dgm:spPr/>
      <dgm:t>
        <a:bodyPr/>
        <a:lstStyle/>
        <a:p>
          <a:pPr>
            <a:lnSpc>
              <a:spcPct val="100000"/>
            </a:lnSpc>
          </a:pPr>
          <a:r>
            <a:rPr lang="en-US" dirty="0">
              <a:solidFill>
                <a:schemeClr val="bg1"/>
              </a:solidFill>
            </a:rPr>
            <a:t>FFTrees are robust when data is scarce or highly variable</a:t>
          </a:r>
        </a:p>
      </dgm:t>
    </dgm:pt>
    <dgm:pt modelId="{ED064DFF-C152-42B0-8752-A22B9EFFE360}" type="parTrans" cxnId="{DF2FA13A-C8DA-46DF-921F-61762293F3A4}">
      <dgm:prSet/>
      <dgm:spPr/>
      <dgm:t>
        <a:bodyPr/>
        <a:lstStyle/>
        <a:p>
          <a:endParaRPr lang="en-US"/>
        </a:p>
      </dgm:t>
    </dgm:pt>
    <dgm:pt modelId="{59DF218F-0C8F-44EE-A2F9-F41FDE6D65BF}" type="sibTrans" cxnId="{DF2FA13A-C8DA-46DF-921F-61762293F3A4}">
      <dgm:prSet/>
      <dgm:spPr/>
      <dgm:t>
        <a:bodyPr/>
        <a:lstStyle/>
        <a:p>
          <a:endParaRPr lang="en-US"/>
        </a:p>
      </dgm:t>
    </dgm:pt>
    <dgm:pt modelId="{F578D14C-85BE-4244-9F5D-29C42795EFDA}" type="pres">
      <dgm:prSet presAssocID="{771BCA0D-B068-45E8-8290-311BC8310350}" presName="root" presStyleCnt="0">
        <dgm:presLayoutVars>
          <dgm:dir/>
          <dgm:resizeHandles val="exact"/>
        </dgm:presLayoutVars>
      </dgm:prSet>
      <dgm:spPr/>
    </dgm:pt>
    <dgm:pt modelId="{00C42DD8-F365-4481-9187-0DE8916CB951}" type="pres">
      <dgm:prSet presAssocID="{10F7F7A1-D02B-4A7C-A7AC-9FD5872B5FE4}" presName="compNode" presStyleCnt="0"/>
      <dgm:spPr/>
    </dgm:pt>
    <dgm:pt modelId="{34105498-9149-491A-A8CA-18050C37434D}" type="pres">
      <dgm:prSet presAssocID="{10F7F7A1-D02B-4A7C-A7AC-9FD5872B5FE4}" presName="bgRect" presStyleLbl="bgShp" presStyleIdx="0" presStyleCnt="4"/>
      <dgm:spPr>
        <a:solidFill>
          <a:schemeClr val="tx1">
            <a:lumMod val="95000"/>
          </a:schemeClr>
        </a:solidFill>
      </dgm:spPr>
    </dgm:pt>
    <dgm:pt modelId="{E336DDEC-B0BC-44A3-9274-127E55598DC7}" type="pres">
      <dgm:prSet presAssocID="{10F7F7A1-D02B-4A7C-A7AC-9FD5872B5FE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B12D6A29-4050-4831-9A51-36D733206CAE}" type="pres">
      <dgm:prSet presAssocID="{10F7F7A1-D02B-4A7C-A7AC-9FD5872B5FE4}" presName="spaceRect" presStyleCnt="0"/>
      <dgm:spPr/>
    </dgm:pt>
    <dgm:pt modelId="{AF694130-2F60-4E84-B6A3-C1A3BB887784}" type="pres">
      <dgm:prSet presAssocID="{10F7F7A1-D02B-4A7C-A7AC-9FD5872B5FE4}" presName="parTx" presStyleLbl="revTx" presStyleIdx="0" presStyleCnt="8">
        <dgm:presLayoutVars>
          <dgm:chMax val="0"/>
          <dgm:chPref val="0"/>
        </dgm:presLayoutVars>
      </dgm:prSet>
      <dgm:spPr/>
    </dgm:pt>
    <dgm:pt modelId="{A4F9570E-7948-428F-9B01-5B2E2BA83771}" type="pres">
      <dgm:prSet presAssocID="{10F7F7A1-D02B-4A7C-A7AC-9FD5872B5FE4}" presName="desTx" presStyleLbl="revTx" presStyleIdx="1" presStyleCnt="8">
        <dgm:presLayoutVars/>
      </dgm:prSet>
      <dgm:spPr/>
    </dgm:pt>
    <dgm:pt modelId="{753A2296-117E-44CA-9D2D-5676C749A261}" type="pres">
      <dgm:prSet presAssocID="{3AAE350A-964A-44BE-BFE7-B1FB7CB2BABC}" presName="sibTrans" presStyleCnt="0"/>
      <dgm:spPr/>
    </dgm:pt>
    <dgm:pt modelId="{41B8B5A7-11F3-4E0F-8FCD-A546F09CB058}" type="pres">
      <dgm:prSet presAssocID="{C8A45743-2E83-48FE-808F-F8BE1A03F82D}" presName="compNode" presStyleCnt="0"/>
      <dgm:spPr/>
    </dgm:pt>
    <dgm:pt modelId="{9B4EC582-7322-45FB-91E1-828B0839E1F0}" type="pres">
      <dgm:prSet presAssocID="{C8A45743-2E83-48FE-808F-F8BE1A03F82D}" presName="bgRect" presStyleLbl="bgShp" presStyleIdx="1" presStyleCnt="4"/>
      <dgm:spPr>
        <a:solidFill>
          <a:schemeClr val="tx1">
            <a:lumMod val="95000"/>
          </a:schemeClr>
        </a:solidFill>
      </dgm:spPr>
    </dgm:pt>
    <dgm:pt modelId="{738D813F-6F8C-4AC7-B4C2-F17DE098809A}" type="pres">
      <dgm:prSet presAssocID="{C8A45743-2E83-48FE-808F-F8BE1A03F82D}" presName="iconRect" presStyleLbl="node1" presStyleIdx="1" presStyleCnt="4"/>
      <dgm:spPr>
        <a:blipFill>
          <a:blip xmlns:r="http://schemas.openxmlformats.org/officeDocument/2006/relationships" r:embed="rId3">
            <a:duotone>
              <a:schemeClr val="accent3">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Dollar"/>
        </a:ext>
      </dgm:extLst>
    </dgm:pt>
    <dgm:pt modelId="{307AE870-3B18-4DE3-99E9-81824638CF97}" type="pres">
      <dgm:prSet presAssocID="{C8A45743-2E83-48FE-808F-F8BE1A03F82D}" presName="spaceRect" presStyleCnt="0"/>
      <dgm:spPr/>
    </dgm:pt>
    <dgm:pt modelId="{64202D6E-BE1E-4AF5-8F9E-A986E578509B}" type="pres">
      <dgm:prSet presAssocID="{C8A45743-2E83-48FE-808F-F8BE1A03F82D}" presName="parTx" presStyleLbl="revTx" presStyleIdx="2" presStyleCnt="8">
        <dgm:presLayoutVars>
          <dgm:chMax val="0"/>
          <dgm:chPref val="0"/>
        </dgm:presLayoutVars>
      </dgm:prSet>
      <dgm:spPr/>
    </dgm:pt>
    <dgm:pt modelId="{8438B2D2-79BE-4DDA-A34E-CA0FF4510BA9}" type="pres">
      <dgm:prSet presAssocID="{C8A45743-2E83-48FE-808F-F8BE1A03F82D}" presName="desTx" presStyleLbl="revTx" presStyleIdx="3" presStyleCnt="8">
        <dgm:presLayoutVars/>
      </dgm:prSet>
      <dgm:spPr/>
    </dgm:pt>
    <dgm:pt modelId="{4CF9D61A-E219-46C0-9C78-04585555A37A}" type="pres">
      <dgm:prSet presAssocID="{78A551C1-5CA2-413D-BD3F-9A3D3A908783}" presName="sibTrans" presStyleCnt="0"/>
      <dgm:spPr/>
    </dgm:pt>
    <dgm:pt modelId="{03E0422C-C7F7-4C1D-9779-EC0658BB0E08}" type="pres">
      <dgm:prSet presAssocID="{B46EBFC2-24BF-46FC-ADB2-A2444B0C259F}" presName="compNode" presStyleCnt="0"/>
      <dgm:spPr/>
    </dgm:pt>
    <dgm:pt modelId="{BC0DEA9E-3C0B-479C-B83C-7659ABE042E6}" type="pres">
      <dgm:prSet presAssocID="{B46EBFC2-24BF-46FC-ADB2-A2444B0C259F}" presName="bgRect" presStyleLbl="bgShp" presStyleIdx="2" presStyleCnt="4"/>
      <dgm:spPr>
        <a:solidFill>
          <a:schemeClr val="tx1">
            <a:lumMod val="95000"/>
          </a:schemeClr>
        </a:solidFill>
      </dgm:spPr>
    </dgm:pt>
    <dgm:pt modelId="{C8CF84C3-C94D-4FB6-93A7-96F0639EB29D}" type="pres">
      <dgm:prSet presAssocID="{B46EBFC2-24BF-46FC-ADB2-A2444B0C259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CA9171B9-16CF-4A84-BE75-673063848D21}" type="pres">
      <dgm:prSet presAssocID="{B46EBFC2-24BF-46FC-ADB2-A2444B0C259F}" presName="spaceRect" presStyleCnt="0"/>
      <dgm:spPr/>
    </dgm:pt>
    <dgm:pt modelId="{09D296C9-AD5B-43D0-B7D3-F21276F0B236}" type="pres">
      <dgm:prSet presAssocID="{B46EBFC2-24BF-46FC-ADB2-A2444B0C259F}" presName="parTx" presStyleLbl="revTx" presStyleIdx="4" presStyleCnt="8">
        <dgm:presLayoutVars>
          <dgm:chMax val="0"/>
          <dgm:chPref val="0"/>
        </dgm:presLayoutVars>
      </dgm:prSet>
      <dgm:spPr/>
    </dgm:pt>
    <dgm:pt modelId="{0316D94B-9782-4541-B1A4-CC9FA4242C60}" type="pres">
      <dgm:prSet presAssocID="{B46EBFC2-24BF-46FC-ADB2-A2444B0C259F}" presName="desTx" presStyleLbl="revTx" presStyleIdx="5" presStyleCnt="8">
        <dgm:presLayoutVars/>
      </dgm:prSet>
      <dgm:spPr/>
    </dgm:pt>
    <dgm:pt modelId="{12EE14E2-21AB-4427-8F86-0F9C65E74889}" type="pres">
      <dgm:prSet presAssocID="{E754EE89-1160-4A04-85A9-45EDF12C53A2}" presName="sibTrans" presStyleCnt="0"/>
      <dgm:spPr/>
    </dgm:pt>
    <dgm:pt modelId="{A3CBDC3A-E831-42B6-81A8-BEC744B3642F}" type="pres">
      <dgm:prSet presAssocID="{CE4E566F-F530-40C8-97AB-E8DB68B491DB}" presName="compNode" presStyleCnt="0"/>
      <dgm:spPr/>
    </dgm:pt>
    <dgm:pt modelId="{0B053AB7-69FC-4440-83D2-3BE965C25C65}" type="pres">
      <dgm:prSet presAssocID="{CE4E566F-F530-40C8-97AB-E8DB68B491DB}" presName="bgRect" presStyleLbl="bgShp" presStyleIdx="3" presStyleCnt="4"/>
      <dgm:spPr>
        <a:solidFill>
          <a:schemeClr val="tx1">
            <a:lumMod val="95000"/>
          </a:schemeClr>
        </a:solidFill>
      </dgm:spPr>
    </dgm:pt>
    <dgm:pt modelId="{0FBBD823-7B0D-4222-B271-D6305470E3CE}" type="pres">
      <dgm:prSet presAssocID="{CE4E566F-F530-40C8-97AB-E8DB68B491D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atistics"/>
        </a:ext>
      </dgm:extLst>
    </dgm:pt>
    <dgm:pt modelId="{F4B85B17-4F64-4BB8-872A-59A8C9D420F0}" type="pres">
      <dgm:prSet presAssocID="{CE4E566F-F530-40C8-97AB-E8DB68B491DB}" presName="spaceRect" presStyleCnt="0"/>
      <dgm:spPr/>
    </dgm:pt>
    <dgm:pt modelId="{2ADCA811-9E24-4975-AB26-0D6BBA6E4F37}" type="pres">
      <dgm:prSet presAssocID="{CE4E566F-F530-40C8-97AB-E8DB68B491DB}" presName="parTx" presStyleLbl="revTx" presStyleIdx="6" presStyleCnt="8">
        <dgm:presLayoutVars>
          <dgm:chMax val="0"/>
          <dgm:chPref val="0"/>
        </dgm:presLayoutVars>
      </dgm:prSet>
      <dgm:spPr/>
    </dgm:pt>
    <dgm:pt modelId="{85C8C2BB-2E25-45C1-ADFD-4A446F7EBE6E}" type="pres">
      <dgm:prSet presAssocID="{CE4E566F-F530-40C8-97AB-E8DB68B491DB}" presName="desTx" presStyleLbl="revTx" presStyleIdx="7" presStyleCnt="8">
        <dgm:presLayoutVars/>
      </dgm:prSet>
      <dgm:spPr/>
    </dgm:pt>
  </dgm:ptLst>
  <dgm:cxnLst>
    <dgm:cxn modelId="{6F229703-ABAC-4F4A-8E26-9BDCCDB2C8B1}" type="presOf" srcId="{F75C4831-7F9E-43A2-B0B7-C43DBA57F120}" destId="{0316D94B-9782-4541-B1A4-CC9FA4242C60}" srcOrd="0" destOrd="0" presId="urn:microsoft.com/office/officeart/2018/2/layout/IconVerticalSolidList"/>
    <dgm:cxn modelId="{E8A5FF05-6355-4568-A113-C454406D3355}" srcId="{771BCA0D-B068-45E8-8290-311BC8310350}" destId="{CE4E566F-F530-40C8-97AB-E8DB68B491DB}" srcOrd="3" destOrd="0" parTransId="{9A7CB95E-18FA-41D2-8A80-D62E27CD71FF}" sibTransId="{871A87AE-54DA-451E-8593-0739C2360F81}"/>
    <dgm:cxn modelId="{A510100D-0789-4F2C-B273-B22CE622F007}" type="presOf" srcId="{C8A45743-2E83-48FE-808F-F8BE1A03F82D}" destId="{64202D6E-BE1E-4AF5-8F9E-A986E578509B}" srcOrd="0" destOrd="0" presId="urn:microsoft.com/office/officeart/2018/2/layout/IconVerticalSolidList"/>
    <dgm:cxn modelId="{70D8C515-8985-4FBA-8B97-7FB9B113A968}" type="presOf" srcId="{71F2E20C-1AD6-4301-A3DE-C0D78383C888}" destId="{85C8C2BB-2E25-45C1-ADFD-4A446F7EBE6E}" srcOrd="0" destOrd="0" presId="urn:microsoft.com/office/officeart/2018/2/layout/IconVerticalSolidList"/>
    <dgm:cxn modelId="{B42A8517-B106-4A06-9941-8D980F81903F}" srcId="{C8A45743-2E83-48FE-808F-F8BE1A03F82D}" destId="{4F2EB98E-324B-4376-A5E5-E5DF187A27E4}" srcOrd="0" destOrd="0" parTransId="{6DAB9951-F07D-4C54-AE5E-4205D0456DC4}" sibTransId="{E82DEAF8-E91E-4F58-9C97-216360FDEB76}"/>
    <dgm:cxn modelId="{D2D59C1B-BD0E-4813-A0A7-968AA2E4FB9F}" type="presOf" srcId="{10F7F7A1-D02B-4A7C-A7AC-9FD5872B5FE4}" destId="{AF694130-2F60-4E84-B6A3-C1A3BB887784}" srcOrd="0" destOrd="0" presId="urn:microsoft.com/office/officeart/2018/2/layout/IconVerticalSolidList"/>
    <dgm:cxn modelId="{2CAFF01D-E1CD-4BB3-8F71-95EF9010803B}" type="presOf" srcId="{771BCA0D-B068-45E8-8290-311BC8310350}" destId="{F578D14C-85BE-4244-9F5D-29C42795EFDA}" srcOrd="0" destOrd="0" presId="urn:microsoft.com/office/officeart/2018/2/layout/IconVerticalSolidList"/>
    <dgm:cxn modelId="{DF2FA13A-C8DA-46DF-921F-61762293F3A4}" srcId="{CE4E566F-F530-40C8-97AB-E8DB68B491DB}" destId="{71F2E20C-1AD6-4301-A3DE-C0D78383C888}" srcOrd="0" destOrd="0" parTransId="{ED064DFF-C152-42B0-8752-A22B9EFFE360}" sibTransId="{59DF218F-0C8F-44EE-A2F9-F41FDE6D65BF}"/>
    <dgm:cxn modelId="{64E7F83F-0246-40CD-BEF5-2FA8F268EA49}" type="presOf" srcId="{4F2EB98E-324B-4376-A5E5-E5DF187A27E4}" destId="{8438B2D2-79BE-4DDA-A34E-CA0FF4510BA9}" srcOrd="0" destOrd="0" presId="urn:microsoft.com/office/officeart/2018/2/layout/IconVerticalSolidList"/>
    <dgm:cxn modelId="{3FC7035B-2CF0-4444-A024-6F5ABA590A55}" srcId="{771BCA0D-B068-45E8-8290-311BC8310350}" destId="{C8A45743-2E83-48FE-808F-F8BE1A03F82D}" srcOrd="1" destOrd="0" parTransId="{4A06A109-B1DC-4E9B-B665-4FCE469DB163}" sibTransId="{78A551C1-5CA2-413D-BD3F-9A3D3A908783}"/>
    <dgm:cxn modelId="{E235E142-E1D6-4DE5-9E65-1E31EC9387D3}" srcId="{771BCA0D-B068-45E8-8290-311BC8310350}" destId="{B46EBFC2-24BF-46FC-ADB2-A2444B0C259F}" srcOrd="2" destOrd="0" parTransId="{B3566F0E-7FFE-49BD-A3A1-537FE63C93FE}" sibTransId="{E754EE89-1160-4A04-85A9-45EDF12C53A2}"/>
    <dgm:cxn modelId="{13D7B664-C55D-4012-BEA1-FB6873512C00}" srcId="{771BCA0D-B068-45E8-8290-311BC8310350}" destId="{10F7F7A1-D02B-4A7C-A7AC-9FD5872B5FE4}" srcOrd="0" destOrd="0" parTransId="{29522D4B-84C2-410E-8E15-D08EBB661996}" sibTransId="{3AAE350A-964A-44BE-BFE7-B1FB7CB2BABC}"/>
    <dgm:cxn modelId="{020A2947-B627-4B50-8583-1F148CAA7EC5}" type="presOf" srcId="{B46EBFC2-24BF-46FC-ADB2-A2444B0C259F}" destId="{09D296C9-AD5B-43D0-B7D3-F21276F0B236}" srcOrd="0" destOrd="0" presId="urn:microsoft.com/office/officeart/2018/2/layout/IconVerticalSolidList"/>
    <dgm:cxn modelId="{792A1374-FF02-4933-B6D2-7EC0C486391C}" type="presOf" srcId="{CE4E566F-F530-40C8-97AB-E8DB68B491DB}" destId="{2ADCA811-9E24-4975-AB26-0D6BBA6E4F37}" srcOrd="0" destOrd="0" presId="urn:microsoft.com/office/officeart/2018/2/layout/IconVerticalSolidList"/>
    <dgm:cxn modelId="{9954CD85-5DCE-4457-A359-DBAE92FABAE9}" srcId="{B46EBFC2-24BF-46FC-ADB2-A2444B0C259F}" destId="{F75C4831-7F9E-43A2-B0B7-C43DBA57F120}" srcOrd="0" destOrd="0" parTransId="{B501C2AD-0E83-4147-B6D3-1F89F200C75A}" sibTransId="{051791C8-D9B1-48B3-9FA9-01A9A82DC474}"/>
    <dgm:cxn modelId="{8CACB8A9-C17D-4712-8853-24D860A994D3}" srcId="{10F7F7A1-D02B-4A7C-A7AC-9FD5872B5FE4}" destId="{D131790D-8D02-48C4-95D8-F74A413FCA47}" srcOrd="0" destOrd="0" parTransId="{68AD64C3-7A92-42F2-AFCF-DDA07EE15ECC}" sibTransId="{DC121948-3544-4561-BD49-E47C421E94C8}"/>
    <dgm:cxn modelId="{7770D5DB-6EEE-457C-9A76-B4FA98E392A6}" srcId="{B46EBFC2-24BF-46FC-ADB2-A2444B0C259F}" destId="{D1553237-5A09-45F7-9853-FB7596CC09B0}" srcOrd="1" destOrd="0" parTransId="{B60E7336-60A2-472C-A296-F5F680805317}" sibTransId="{521D38D0-5ED6-4254-BC05-14843348D17D}"/>
    <dgm:cxn modelId="{2190A1DF-B753-4517-BEDE-8E4549998E1C}" type="presOf" srcId="{D131790D-8D02-48C4-95D8-F74A413FCA47}" destId="{A4F9570E-7948-428F-9B01-5B2E2BA83771}" srcOrd="0" destOrd="0" presId="urn:microsoft.com/office/officeart/2018/2/layout/IconVerticalSolidList"/>
    <dgm:cxn modelId="{4F46E2E7-9251-4F06-A2BE-D76547578725}" type="presOf" srcId="{D1553237-5A09-45F7-9853-FB7596CC09B0}" destId="{0316D94B-9782-4541-B1A4-CC9FA4242C60}" srcOrd="0" destOrd="1" presId="urn:microsoft.com/office/officeart/2018/2/layout/IconVerticalSolidList"/>
    <dgm:cxn modelId="{34B62D98-90F1-45C8-889A-380AAE37CE03}" type="presParOf" srcId="{F578D14C-85BE-4244-9F5D-29C42795EFDA}" destId="{00C42DD8-F365-4481-9187-0DE8916CB951}" srcOrd="0" destOrd="0" presId="urn:microsoft.com/office/officeart/2018/2/layout/IconVerticalSolidList"/>
    <dgm:cxn modelId="{806A4041-E316-46BF-8138-E27D142172F6}" type="presParOf" srcId="{00C42DD8-F365-4481-9187-0DE8916CB951}" destId="{34105498-9149-491A-A8CA-18050C37434D}" srcOrd="0" destOrd="0" presId="urn:microsoft.com/office/officeart/2018/2/layout/IconVerticalSolidList"/>
    <dgm:cxn modelId="{0ED06A92-6722-45D1-A1D1-3B92205EECAF}" type="presParOf" srcId="{00C42DD8-F365-4481-9187-0DE8916CB951}" destId="{E336DDEC-B0BC-44A3-9274-127E55598DC7}" srcOrd="1" destOrd="0" presId="urn:microsoft.com/office/officeart/2018/2/layout/IconVerticalSolidList"/>
    <dgm:cxn modelId="{7C136AEB-C541-4FA4-B3BB-39828CFAA810}" type="presParOf" srcId="{00C42DD8-F365-4481-9187-0DE8916CB951}" destId="{B12D6A29-4050-4831-9A51-36D733206CAE}" srcOrd="2" destOrd="0" presId="urn:microsoft.com/office/officeart/2018/2/layout/IconVerticalSolidList"/>
    <dgm:cxn modelId="{A5D6DD15-1B30-4FAD-A9E6-C34D43353DE0}" type="presParOf" srcId="{00C42DD8-F365-4481-9187-0DE8916CB951}" destId="{AF694130-2F60-4E84-B6A3-C1A3BB887784}" srcOrd="3" destOrd="0" presId="urn:microsoft.com/office/officeart/2018/2/layout/IconVerticalSolidList"/>
    <dgm:cxn modelId="{73285120-EAFE-49A8-B94D-45B2CD3E63A6}" type="presParOf" srcId="{00C42DD8-F365-4481-9187-0DE8916CB951}" destId="{A4F9570E-7948-428F-9B01-5B2E2BA83771}" srcOrd="4" destOrd="0" presId="urn:microsoft.com/office/officeart/2018/2/layout/IconVerticalSolidList"/>
    <dgm:cxn modelId="{A6683CCC-637E-4482-BD1F-0182FD393AC3}" type="presParOf" srcId="{F578D14C-85BE-4244-9F5D-29C42795EFDA}" destId="{753A2296-117E-44CA-9D2D-5676C749A261}" srcOrd="1" destOrd="0" presId="urn:microsoft.com/office/officeart/2018/2/layout/IconVerticalSolidList"/>
    <dgm:cxn modelId="{29B07874-4E3E-443D-9518-DB38C4FEF82F}" type="presParOf" srcId="{F578D14C-85BE-4244-9F5D-29C42795EFDA}" destId="{41B8B5A7-11F3-4E0F-8FCD-A546F09CB058}" srcOrd="2" destOrd="0" presId="urn:microsoft.com/office/officeart/2018/2/layout/IconVerticalSolidList"/>
    <dgm:cxn modelId="{D2B83FB3-56FF-4F3D-A8A2-5B794560F566}" type="presParOf" srcId="{41B8B5A7-11F3-4E0F-8FCD-A546F09CB058}" destId="{9B4EC582-7322-45FB-91E1-828B0839E1F0}" srcOrd="0" destOrd="0" presId="urn:microsoft.com/office/officeart/2018/2/layout/IconVerticalSolidList"/>
    <dgm:cxn modelId="{24344133-E452-4B90-B340-506B5B734EA0}" type="presParOf" srcId="{41B8B5A7-11F3-4E0F-8FCD-A546F09CB058}" destId="{738D813F-6F8C-4AC7-B4C2-F17DE098809A}" srcOrd="1" destOrd="0" presId="urn:microsoft.com/office/officeart/2018/2/layout/IconVerticalSolidList"/>
    <dgm:cxn modelId="{A2BAE338-10AE-4AF0-99F0-9AD01ACECBE1}" type="presParOf" srcId="{41B8B5A7-11F3-4E0F-8FCD-A546F09CB058}" destId="{307AE870-3B18-4DE3-99E9-81824638CF97}" srcOrd="2" destOrd="0" presId="urn:microsoft.com/office/officeart/2018/2/layout/IconVerticalSolidList"/>
    <dgm:cxn modelId="{A19CDFD2-3856-4FAE-B351-281C050B0DE8}" type="presParOf" srcId="{41B8B5A7-11F3-4E0F-8FCD-A546F09CB058}" destId="{64202D6E-BE1E-4AF5-8F9E-A986E578509B}" srcOrd="3" destOrd="0" presId="urn:microsoft.com/office/officeart/2018/2/layout/IconVerticalSolidList"/>
    <dgm:cxn modelId="{58A16168-803C-4F29-8577-E5A3566BE3E4}" type="presParOf" srcId="{41B8B5A7-11F3-4E0F-8FCD-A546F09CB058}" destId="{8438B2D2-79BE-4DDA-A34E-CA0FF4510BA9}" srcOrd="4" destOrd="0" presId="urn:microsoft.com/office/officeart/2018/2/layout/IconVerticalSolidList"/>
    <dgm:cxn modelId="{294E2E8A-B0A9-4C05-938E-E95CDABA881D}" type="presParOf" srcId="{F578D14C-85BE-4244-9F5D-29C42795EFDA}" destId="{4CF9D61A-E219-46C0-9C78-04585555A37A}" srcOrd="3" destOrd="0" presId="urn:microsoft.com/office/officeart/2018/2/layout/IconVerticalSolidList"/>
    <dgm:cxn modelId="{61557636-3A8C-4E6B-BD0C-7101CDFB3200}" type="presParOf" srcId="{F578D14C-85BE-4244-9F5D-29C42795EFDA}" destId="{03E0422C-C7F7-4C1D-9779-EC0658BB0E08}" srcOrd="4" destOrd="0" presId="urn:microsoft.com/office/officeart/2018/2/layout/IconVerticalSolidList"/>
    <dgm:cxn modelId="{D90C0517-5F01-465C-B367-7807253340F8}" type="presParOf" srcId="{03E0422C-C7F7-4C1D-9779-EC0658BB0E08}" destId="{BC0DEA9E-3C0B-479C-B83C-7659ABE042E6}" srcOrd="0" destOrd="0" presId="urn:microsoft.com/office/officeart/2018/2/layout/IconVerticalSolidList"/>
    <dgm:cxn modelId="{95917E3F-E044-477F-A2B6-E56447ECCF09}" type="presParOf" srcId="{03E0422C-C7F7-4C1D-9779-EC0658BB0E08}" destId="{C8CF84C3-C94D-4FB6-93A7-96F0639EB29D}" srcOrd="1" destOrd="0" presId="urn:microsoft.com/office/officeart/2018/2/layout/IconVerticalSolidList"/>
    <dgm:cxn modelId="{E5A00285-E91E-4C77-AEB5-966412A39BDB}" type="presParOf" srcId="{03E0422C-C7F7-4C1D-9779-EC0658BB0E08}" destId="{CA9171B9-16CF-4A84-BE75-673063848D21}" srcOrd="2" destOrd="0" presId="urn:microsoft.com/office/officeart/2018/2/layout/IconVerticalSolidList"/>
    <dgm:cxn modelId="{A7351547-1C74-495E-A695-250F90C56570}" type="presParOf" srcId="{03E0422C-C7F7-4C1D-9779-EC0658BB0E08}" destId="{09D296C9-AD5B-43D0-B7D3-F21276F0B236}" srcOrd="3" destOrd="0" presId="urn:microsoft.com/office/officeart/2018/2/layout/IconVerticalSolidList"/>
    <dgm:cxn modelId="{91621F2A-22D9-4599-BA39-88245AD6DD9B}" type="presParOf" srcId="{03E0422C-C7F7-4C1D-9779-EC0658BB0E08}" destId="{0316D94B-9782-4541-B1A4-CC9FA4242C60}" srcOrd="4" destOrd="0" presId="urn:microsoft.com/office/officeart/2018/2/layout/IconVerticalSolidList"/>
    <dgm:cxn modelId="{9B5560A0-45A8-45E9-A507-645C9D5A32D2}" type="presParOf" srcId="{F578D14C-85BE-4244-9F5D-29C42795EFDA}" destId="{12EE14E2-21AB-4427-8F86-0F9C65E74889}" srcOrd="5" destOrd="0" presId="urn:microsoft.com/office/officeart/2018/2/layout/IconVerticalSolidList"/>
    <dgm:cxn modelId="{10243E02-3A8B-4D67-8818-316ECAAF8DD2}" type="presParOf" srcId="{F578D14C-85BE-4244-9F5D-29C42795EFDA}" destId="{A3CBDC3A-E831-42B6-81A8-BEC744B3642F}" srcOrd="6" destOrd="0" presId="urn:microsoft.com/office/officeart/2018/2/layout/IconVerticalSolidList"/>
    <dgm:cxn modelId="{77A091DC-EB5F-44CB-BA18-54A4BD87134A}" type="presParOf" srcId="{A3CBDC3A-E831-42B6-81A8-BEC744B3642F}" destId="{0B053AB7-69FC-4440-83D2-3BE965C25C65}" srcOrd="0" destOrd="0" presId="urn:microsoft.com/office/officeart/2018/2/layout/IconVerticalSolidList"/>
    <dgm:cxn modelId="{B9C18C0E-3C57-4729-9C7B-8D19EEB0BA7E}" type="presParOf" srcId="{A3CBDC3A-E831-42B6-81A8-BEC744B3642F}" destId="{0FBBD823-7B0D-4222-B271-D6305470E3CE}" srcOrd="1" destOrd="0" presId="urn:microsoft.com/office/officeart/2018/2/layout/IconVerticalSolidList"/>
    <dgm:cxn modelId="{2F50A0C8-06B8-45EB-84BE-0E30FDF3A582}" type="presParOf" srcId="{A3CBDC3A-E831-42B6-81A8-BEC744B3642F}" destId="{F4B85B17-4F64-4BB8-872A-59A8C9D420F0}" srcOrd="2" destOrd="0" presId="urn:microsoft.com/office/officeart/2018/2/layout/IconVerticalSolidList"/>
    <dgm:cxn modelId="{EB63F5A5-A7D0-446E-BBCB-5D8FE7D157FC}" type="presParOf" srcId="{A3CBDC3A-E831-42B6-81A8-BEC744B3642F}" destId="{2ADCA811-9E24-4975-AB26-0D6BBA6E4F37}" srcOrd="3" destOrd="0" presId="urn:microsoft.com/office/officeart/2018/2/layout/IconVerticalSolidList"/>
    <dgm:cxn modelId="{3D40B4BC-9E38-4CE9-9081-296F093843FC}" type="presParOf" srcId="{A3CBDC3A-E831-42B6-81A8-BEC744B3642F}" destId="{85C8C2BB-2E25-45C1-ADFD-4A446F7EBE6E}" srcOrd="4"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C16877-9BC6-40A8-8AF6-8E51BA0D44B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26AE505-9B72-4B79-AD0B-F0B37CF71C8F}">
      <dgm:prSet/>
      <dgm:spPr/>
      <dgm:t>
        <a:bodyPr/>
        <a:lstStyle/>
        <a:p>
          <a:pPr>
            <a:lnSpc>
              <a:spcPct val="100000"/>
            </a:lnSpc>
          </a:pPr>
          <a:r>
            <a:rPr lang="en-US"/>
            <a:t>When there are many weakly predictive but related cues</a:t>
          </a:r>
        </a:p>
      </dgm:t>
    </dgm:pt>
    <dgm:pt modelId="{30A50296-777B-46CF-B27A-32E19BA4A734}" type="parTrans" cxnId="{2A3A788D-02A0-498C-BD85-EE31398A4B92}">
      <dgm:prSet/>
      <dgm:spPr/>
      <dgm:t>
        <a:bodyPr/>
        <a:lstStyle/>
        <a:p>
          <a:endParaRPr lang="en-US"/>
        </a:p>
      </dgm:t>
    </dgm:pt>
    <dgm:pt modelId="{B47D9ADB-99FF-46AE-8BB4-7B72F298C99C}" type="sibTrans" cxnId="{2A3A788D-02A0-498C-BD85-EE31398A4B92}">
      <dgm:prSet/>
      <dgm:spPr/>
      <dgm:t>
        <a:bodyPr/>
        <a:lstStyle/>
        <a:p>
          <a:endParaRPr lang="en-US"/>
        </a:p>
      </dgm:t>
    </dgm:pt>
    <dgm:pt modelId="{C5506A50-5D15-4308-BA18-BB547DB86602}">
      <dgm:prSet/>
      <dgm:spPr/>
      <dgm:t>
        <a:bodyPr/>
        <a:lstStyle/>
        <a:p>
          <a:pPr>
            <a:lnSpc>
              <a:spcPct val="100000"/>
            </a:lnSpc>
          </a:pPr>
          <a:r>
            <a:rPr lang="en-US"/>
            <a:t>When another model has been proven better in </a:t>
          </a:r>
          <a:r>
            <a:rPr lang="en-US" i="1"/>
            <a:t>this context</a:t>
          </a:r>
          <a:r>
            <a:rPr lang="en-US"/>
            <a:t> </a:t>
          </a:r>
        </a:p>
      </dgm:t>
    </dgm:pt>
    <dgm:pt modelId="{96BE8470-A1E5-4F8C-AF33-D5DA7B4A8FFD}" type="parTrans" cxnId="{3EDEF972-1C1F-4B05-AA16-9EB18D310C61}">
      <dgm:prSet/>
      <dgm:spPr/>
      <dgm:t>
        <a:bodyPr/>
        <a:lstStyle/>
        <a:p>
          <a:endParaRPr lang="en-US"/>
        </a:p>
      </dgm:t>
    </dgm:pt>
    <dgm:pt modelId="{07A7949C-438C-486F-8F49-E6A6A4459E1E}" type="sibTrans" cxnId="{3EDEF972-1C1F-4B05-AA16-9EB18D310C61}">
      <dgm:prSet/>
      <dgm:spPr/>
      <dgm:t>
        <a:bodyPr/>
        <a:lstStyle/>
        <a:p>
          <a:endParaRPr lang="en-US"/>
        </a:p>
      </dgm:t>
    </dgm:pt>
    <dgm:pt modelId="{3A158CC6-9C55-436D-A3E1-D5894C8A2E0C}" type="pres">
      <dgm:prSet presAssocID="{E1C16877-9BC6-40A8-8AF6-8E51BA0D44BA}" presName="root" presStyleCnt="0">
        <dgm:presLayoutVars>
          <dgm:dir/>
          <dgm:resizeHandles val="exact"/>
        </dgm:presLayoutVars>
      </dgm:prSet>
      <dgm:spPr/>
    </dgm:pt>
    <dgm:pt modelId="{40E01F70-BDE1-4325-8939-86E7E88B83D4}" type="pres">
      <dgm:prSet presAssocID="{F26AE505-9B72-4B79-AD0B-F0B37CF71C8F}" presName="compNode" presStyleCnt="0"/>
      <dgm:spPr/>
    </dgm:pt>
    <dgm:pt modelId="{420C8226-5C26-4429-932D-744F77E68C20}" type="pres">
      <dgm:prSet presAssocID="{F26AE505-9B72-4B79-AD0B-F0B37CF71C8F}" presName="iconRect" presStyleLbl="node1" presStyleIdx="0" presStyleCnt="2"/>
      <dgm:spPr>
        <a:blipFill>
          <a:blip xmlns:r="http://schemas.openxmlformats.org/officeDocument/2006/relationships" r:embed="rId1">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Venn diagram"/>
        </a:ext>
      </dgm:extLst>
    </dgm:pt>
    <dgm:pt modelId="{9B277FF9-7030-48D9-8CFC-BF4BCB23080A}" type="pres">
      <dgm:prSet presAssocID="{F26AE505-9B72-4B79-AD0B-F0B37CF71C8F}" presName="spaceRect" presStyleCnt="0"/>
      <dgm:spPr/>
    </dgm:pt>
    <dgm:pt modelId="{FE97E8EC-E0BC-46DC-A221-0F655E1B4155}" type="pres">
      <dgm:prSet presAssocID="{F26AE505-9B72-4B79-AD0B-F0B37CF71C8F}" presName="textRect" presStyleLbl="revTx" presStyleIdx="0" presStyleCnt="2">
        <dgm:presLayoutVars>
          <dgm:chMax val="1"/>
          <dgm:chPref val="1"/>
        </dgm:presLayoutVars>
      </dgm:prSet>
      <dgm:spPr/>
    </dgm:pt>
    <dgm:pt modelId="{B157C197-0BE9-4315-A670-ABD1000CF99B}" type="pres">
      <dgm:prSet presAssocID="{B47D9ADB-99FF-46AE-8BB4-7B72F298C99C}" presName="sibTrans" presStyleCnt="0"/>
      <dgm:spPr/>
    </dgm:pt>
    <dgm:pt modelId="{5CCED5A4-D339-4E3B-84E5-93A8CA437960}" type="pres">
      <dgm:prSet presAssocID="{C5506A50-5D15-4308-BA18-BB547DB86602}" presName="compNode" presStyleCnt="0"/>
      <dgm:spPr/>
    </dgm:pt>
    <dgm:pt modelId="{84C50D22-86D9-4FC0-A8E6-42B35DBF3BBA}" type="pres">
      <dgm:prSet presAssocID="{C5506A50-5D15-4308-BA18-BB547DB86602}" presName="iconRect" presStyleLbl="node1" presStyleIdx="1" presStyleCnt="2"/>
      <dgm:spPr>
        <a:blipFill>
          <a:blip xmlns:r="http://schemas.openxmlformats.org/officeDocument/2006/relationships"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7B5CAB37-8DE0-4F1A-83D7-144F2389D217}" type="pres">
      <dgm:prSet presAssocID="{C5506A50-5D15-4308-BA18-BB547DB86602}" presName="spaceRect" presStyleCnt="0"/>
      <dgm:spPr/>
    </dgm:pt>
    <dgm:pt modelId="{4D7D131B-FD1D-4C62-B341-B944680C5C8A}" type="pres">
      <dgm:prSet presAssocID="{C5506A50-5D15-4308-BA18-BB547DB86602}" presName="textRect" presStyleLbl="revTx" presStyleIdx="1" presStyleCnt="2">
        <dgm:presLayoutVars>
          <dgm:chMax val="1"/>
          <dgm:chPref val="1"/>
        </dgm:presLayoutVars>
      </dgm:prSet>
      <dgm:spPr/>
    </dgm:pt>
  </dgm:ptLst>
  <dgm:cxnLst>
    <dgm:cxn modelId="{3EDEF972-1C1F-4B05-AA16-9EB18D310C61}" srcId="{E1C16877-9BC6-40A8-8AF6-8E51BA0D44BA}" destId="{C5506A50-5D15-4308-BA18-BB547DB86602}" srcOrd="1" destOrd="0" parTransId="{96BE8470-A1E5-4F8C-AF33-D5DA7B4A8FFD}" sibTransId="{07A7949C-438C-486F-8F49-E6A6A4459E1E}"/>
    <dgm:cxn modelId="{2A3A788D-02A0-498C-BD85-EE31398A4B92}" srcId="{E1C16877-9BC6-40A8-8AF6-8E51BA0D44BA}" destId="{F26AE505-9B72-4B79-AD0B-F0B37CF71C8F}" srcOrd="0" destOrd="0" parTransId="{30A50296-777B-46CF-B27A-32E19BA4A734}" sibTransId="{B47D9ADB-99FF-46AE-8BB4-7B72F298C99C}"/>
    <dgm:cxn modelId="{B5503A99-9CF3-4691-9118-02A9DAEDFA05}" type="presOf" srcId="{C5506A50-5D15-4308-BA18-BB547DB86602}" destId="{4D7D131B-FD1D-4C62-B341-B944680C5C8A}" srcOrd="0" destOrd="0" presId="urn:microsoft.com/office/officeart/2018/2/layout/IconLabelList"/>
    <dgm:cxn modelId="{97AFDDF0-FA17-4D13-835A-0F48077A393A}" type="presOf" srcId="{F26AE505-9B72-4B79-AD0B-F0B37CF71C8F}" destId="{FE97E8EC-E0BC-46DC-A221-0F655E1B4155}" srcOrd="0" destOrd="0" presId="urn:microsoft.com/office/officeart/2018/2/layout/IconLabelList"/>
    <dgm:cxn modelId="{056354F6-77F6-4E72-AA59-43804F25B20C}" type="presOf" srcId="{E1C16877-9BC6-40A8-8AF6-8E51BA0D44BA}" destId="{3A158CC6-9C55-436D-A3E1-D5894C8A2E0C}" srcOrd="0" destOrd="0" presId="urn:microsoft.com/office/officeart/2018/2/layout/IconLabelList"/>
    <dgm:cxn modelId="{E52CFFE4-788D-47B6-9FD7-02E9D89D82DB}" type="presParOf" srcId="{3A158CC6-9C55-436D-A3E1-D5894C8A2E0C}" destId="{40E01F70-BDE1-4325-8939-86E7E88B83D4}" srcOrd="0" destOrd="0" presId="urn:microsoft.com/office/officeart/2018/2/layout/IconLabelList"/>
    <dgm:cxn modelId="{D8236537-3713-4659-BA38-D3576E160964}" type="presParOf" srcId="{40E01F70-BDE1-4325-8939-86E7E88B83D4}" destId="{420C8226-5C26-4429-932D-744F77E68C20}" srcOrd="0" destOrd="0" presId="urn:microsoft.com/office/officeart/2018/2/layout/IconLabelList"/>
    <dgm:cxn modelId="{F06505D3-CECF-4412-A4A9-A6B92B6B0C1D}" type="presParOf" srcId="{40E01F70-BDE1-4325-8939-86E7E88B83D4}" destId="{9B277FF9-7030-48D9-8CFC-BF4BCB23080A}" srcOrd="1" destOrd="0" presId="urn:microsoft.com/office/officeart/2018/2/layout/IconLabelList"/>
    <dgm:cxn modelId="{5F9ACFD9-FEC7-46E2-977A-1110F211305F}" type="presParOf" srcId="{40E01F70-BDE1-4325-8939-86E7E88B83D4}" destId="{FE97E8EC-E0BC-46DC-A221-0F655E1B4155}" srcOrd="2" destOrd="0" presId="urn:microsoft.com/office/officeart/2018/2/layout/IconLabelList"/>
    <dgm:cxn modelId="{EBDC3088-5167-4143-9850-FCB3E261DE5A}" type="presParOf" srcId="{3A158CC6-9C55-436D-A3E1-D5894C8A2E0C}" destId="{B157C197-0BE9-4315-A670-ABD1000CF99B}" srcOrd="1" destOrd="0" presId="urn:microsoft.com/office/officeart/2018/2/layout/IconLabelList"/>
    <dgm:cxn modelId="{E6718C02-D7DC-432F-B905-F415C6FA83C1}" type="presParOf" srcId="{3A158CC6-9C55-436D-A3E1-D5894C8A2E0C}" destId="{5CCED5A4-D339-4E3B-84E5-93A8CA437960}" srcOrd="2" destOrd="0" presId="urn:microsoft.com/office/officeart/2018/2/layout/IconLabelList"/>
    <dgm:cxn modelId="{B5DCE740-A12E-4937-8E50-9BD8D68D7E31}" type="presParOf" srcId="{5CCED5A4-D339-4E3B-84E5-93A8CA437960}" destId="{84C50D22-86D9-4FC0-A8E6-42B35DBF3BBA}" srcOrd="0" destOrd="0" presId="urn:microsoft.com/office/officeart/2018/2/layout/IconLabelList"/>
    <dgm:cxn modelId="{4882A2C6-43BA-4F49-A83B-4C50958C0FAA}" type="presParOf" srcId="{5CCED5A4-D339-4E3B-84E5-93A8CA437960}" destId="{7B5CAB37-8DE0-4F1A-83D7-144F2389D217}" srcOrd="1" destOrd="0" presId="urn:microsoft.com/office/officeart/2018/2/layout/IconLabelList"/>
    <dgm:cxn modelId="{890B413C-0EFE-493F-B8B7-9C12B928D56B}" type="presParOf" srcId="{5CCED5A4-D339-4E3B-84E5-93A8CA437960}" destId="{4D7D131B-FD1D-4C62-B341-B944680C5C8A}"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0B400E-A38D-4853-919D-11615BDC3A0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75ABE4D-16FE-40FE-9DE5-E8F3D1E923F4}">
      <dgm:prSet/>
      <dgm:spPr/>
      <dgm:t>
        <a:bodyPr/>
        <a:lstStyle/>
        <a:p>
          <a:pPr>
            <a:lnSpc>
              <a:spcPct val="100000"/>
            </a:lnSpc>
          </a:pPr>
          <a:r>
            <a:rPr lang="en-US"/>
            <a:t>cross-validate</a:t>
          </a:r>
        </a:p>
      </dgm:t>
    </dgm:pt>
    <dgm:pt modelId="{014A5B01-39D3-4B6D-9B2F-D30CF376803F}" type="parTrans" cxnId="{5F023995-8FCB-458B-91C3-903BDA6EC8EE}">
      <dgm:prSet/>
      <dgm:spPr/>
      <dgm:t>
        <a:bodyPr/>
        <a:lstStyle/>
        <a:p>
          <a:endParaRPr lang="en-US"/>
        </a:p>
      </dgm:t>
    </dgm:pt>
    <dgm:pt modelId="{64D31367-D3B3-43B5-83A7-A6DD4B97ABD7}" type="sibTrans" cxnId="{5F023995-8FCB-458B-91C3-903BDA6EC8EE}">
      <dgm:prSet/>
      <dgm:spPr/>
      <dgm:t>
        <a:bodyPr/>
        <a:lstStyle/>
        <a:p>
          <a:endParaRPr lang="en-US"/>
        </a:p>
      </dgm:t>
    </dgm:pt>
    <dgm:pt modelId="{08D0EC71-F2F5-485E-9AF7-84EF568E6D74}">
      <dgm:prSet/>
      <dgm:spPr/>
      <dgm:t>
        <a:bodyPr/>
        <a:lstStyle/>
        <a:p>
          <a:pPr>
            <a:lnSpc>
              <a:spcPct val="100000"/>
            </a:lnSpc>
          </a:pPr>
          <a:r>
            <a:rPr lang="en-US"/>
            <a:t>evaluate</a:t>
          </a:r>
        </a:p>
      </dgm:t>
    </dgm:pt>
    <dgm:pt modelId="{4549387F-66D5-411B-B0B8-F6FBABAB3F9D}" type="parTrans" cxnId="{1A399371-2115-49E9-A4A1-5BC9065C9677}">
      <dgm:prSet/>
      <dgm:spPr/>
      <dgm:t>
        <a:bodyPr/>
        <a:lstStyle/>
        <a:p>
          <a:endParaRPr lang="en-US"/>
        </a:p>
      </dgm:t>
    </dgm:pt>
    <dgm:pt modelId="{60012884-5171-473C-8806-DC4290A02B36}" type="sibTrans" cxnId="{1A399371-2115-49E9-A4A1-5BC9065C9677}">
      <dgm:prSet/>
      <dgm:spPr/>
      <dgm:t>
        <a:bodyPr/>
        <a:lstStyle/>
        <a:p>
          <a:endParaRPr lang="en-US"/>
        </a:p>
      </dgm:t>
    </dgm:pt>
    <dgm:pt modelId="{43864D2B-0E8E-459E-AF72-E8A5626000DF}">
      <dgm:prSet/>
      <dgm:spPr/>
      <dgm:t>
        <a:bodyPr/>
        <a:lstStyle/>
        <a:p>
          <a:pPr>
            <a:lnSpc>
              <a:spcPct val="100000"/>
            </a:lnSpc>
          </a:pPr>
          <a:r>
            <a:rPr lang="en-US"/>
            <a:t>adapt</a:t>
          </a:r>
        </a:p>
      </dgm:t>
    </dgm:pt>
    <dgm:pt modelId="{447E5D72-7173-438B-A4C0-BD5F590CEE07}" type="parTrans" cxnId="{2DE268E5-B3A2-4FE2-B0FE-1E469B4612A6}">
      <dgm:prSet/>
      <dgm:spPr/>
      <dgm:t>
        <a:bodyPr/>
        <a:lstStyle/>
        <a:p>
          <a:endParaRPr lang="en-US"/>
        </a:p>
      </dgm:t>
    </dgm:pt>
    <dgm:pt modelId="{D5E48DA6-1133-44C8-AD39-9CFF70DEFB54}" type="sibTrans" cxnId="{2DE268E5-B3A2-4FE2-B0FE-1E469B4612A6}">
      <dgm:prSet/>
      <dgm:spPr/>
      <dgm:t>
        <a:bodyPr/>
        <a:lstStyle/>
        <a:p>
          <a:endParaRPr lang="en-US"/>
        </a:p>
      </dgm:t>
    </dgm:pt>
    <dgm:pt modelId="{446538EE-6F4E-4526-8B24-91DE0CD2CA74}" type="pres">
      <dgm:prSet presAssocID="{E40B400E-A38D-4853-919D-11615BDC3A05}" presName="root" presStyleCnt="0">
        <dgm:presLayoutVars>
          <dgm:dir/>
          <dgm:resizeHandles val="exact"/>
        </dgm:presLayoutVars>
      </dgm:prSet>
      <dgm:spPr/>
    </dgm:pt>
    <dgm:pt modelId="{07ACD1FC-37F4-474E-822F-1255ED87184E}" type="pres">
      <dgm:prSet presAssocID="{775ABE4D-16FE-40FE-9DE5-E8F3D1E923F4}" presName="compNode" presStyleCnt="0"/>
      <dgm:spPr/>
    </dgm:pt>
    <dgm:pt modelId="{DDDF77AF-5A96-4ED6-9DE4-6435474C7211}" type="pres">
      <dgm:prSet presAssocID="{775ABE4D-16FE-40FE-9DE5-E8F3D1E923F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C8317A18-7A1F-4B08-815E-2FFCFBA43065}" type="pres">
      <dgm:prSet presAssocID="{775ABE4D-16FE-40FE-9DE5-E8F3D1E923F4}" presName="spaceRect" presStyleCnt="0"/>
      <dgm:spPr/>
    </dgm:pt>
    <dgm:pt modelId="{0D3E546A-C33D-4DD8-971B-29D2843172B8}" type="pres">
      <dgm:prSet presAssocID="{775ABE4D-16FE-40FE-9DE5-E8F3D1E923F4}" presName="textRect" presStyleLbl="revTx" presStyleIdx="0" presStyleCnt="3">
        <dgm:presLayoutVars>
          <dgm:chMax val="1"/>
          <dgm:chPref val="1"/>
        </dgm:presLayoutVars>
      </dgm:prSet>
      <dgm:spPr/>
    </dgm:pt>
    <dgm:pt modelId="{007A2E3F-AF19-42B3-A02B-71DA16F591C3}" type="pres">
      <dgm:prSet presAssocID="{64D31367-D3B3-43B5-83A7-A6DD4B97ABD7}" presName="sibTrans" presStyleCnt="0"/>
      <dgm:spPr/>
    </dgm:pt>
    <dgm:pt modelId="{78541CCF-C0BA-4248-87F4-306C030BAE84}" type="pres">
      <dgm:prSet presAssocID="{08D0EC71-F2F5-485E-9AF7-84EF568E6D74}" presName="compNode" presStyleCnt="0"/>
      <dgm:spPr/>
    </dgm:pt>
    <dgm:pt modelId="{E82A8EC1-1978-4DF0-8D77-1329DE5CA873}" type="pres">
      <dgm:prSet presAssocID="{08D0EC71-F2F5-485E-9AF7-84EF568E6D7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9184A61E-1380-465C-A6E5-DFFFFEEF55E8}" type="pres">
      <dgm:prSet presAssocID="{08D0EC71-F2F5-485E-9AF7-84EF568E6D74}" presName="spaceRect" presStyleCnt="0"/>
      <dgm:spPr/>
    </dgm:pt>
    <dgm:pt modelId="{2D009B51-90E4-413F-9D4A-29B166616FF3}" type="pres">
      <dgm:prSet presAssocID="{08D0EC71-F2F5-485E-9AF7-84EF568E6D74}" presName="textRect" presStyleLbl="revTx" presStyleIdx="1" presStyleCnt="3">
        <dgm:presLayoutVars>
          <dgm:chMax val="1"/>
          <dgm:chPref val="1"/>
        </dgm:presLayoutVars>
      </dgm:prSet>
      <dgm:spPr/>
    </dgm:pt>
    <dgm:pt modelId="{DF99C83B-8DC4-4C43-9289-893E53E52908}" type="pres">
      <dgm:prSet presAssocID="{60012884-5171-473C-8806-DC4290A02B36}" presName="sibTrans" presStyleCnt="0"/>
      <dgm:spPr/>
    </dgm:pt>
    <dgm:pt modelId="{C522D4CD-1B52-4082-9657-41ED7F821AC2}" type="pres">
      <dgm:prSet presAssocID="{43864D2B-0E8E-459E-AF72-E8A5626000DF}" presName="compNode" presStyleCnt="0"/>
      <dgm:spPr/>
    </dgm:pt>
    <dgm:pt modelId="{FE0D6D11-6125-44D4-98F6-72B0BFF4B1F1}" type="pres">
      <dgm:prSet presAssocID="{43864D2B-0E8E-459E-AF72-E8A5626000DF}" presName="iconRect" presStyleLbl="node1" presStyleIdx="2" presStyleCnt="3"/>
      <dgm:spPr>
        <a:blipFill>
          <a:blip xmlns:r="http://schemas.openxmlformats.org/officeDocument/2006/relationships" r:embed="rId5">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DNA"/>
        </a:ext>
      </dgm:extLst>
    </dgm:pt>
    <dgm:pt modelId="{C9028E2F-4E58-49BF-A5B7-D84CFB59AA31}" type="pres">
      <dgm:prSet presAssocID="{43864D2B-0E8E-459E-AF72-E8A5626000DF}" presName="spaceRect" presStyleCnt="0"/>
      <dgm:spPr/>
    </dgm:pt>
    <dgm:pt modelId="{9F774C6D-7018-4607-9CC0-5A1225270B53}" type="pres">
      <dgm:prSet presAssocID="{43864D2B-0E8E-459E-AF72-E8A5626000DF}" presName="textRect" presStyleLbl="revTx" presStyleIdx="2" presStyleCnt="3">
        <dgm:presLayoutVars>
          <dgm:chMax val="1"/>
          <dgm:chPref val="1"/>
        </dgm:presLayoutVars>
      </dgm:prSet>
      <dgm:spPr/>
    </dgm:pt>
  </dgm:ptLst>
  <dgm:cxnLst>
    <dgm:cxn modelId="{E6712A07-E817-4F3D-B556-04279B0F9BA3}" type="presOf" srcId="{08D0EC71-F2F5-485E-9AF7-84EF568E6D74}" destId="{2D009B51-90E4-413F-9D4A-29B166616FF3}" srcOrd="0" destOrd="0" presId="urn:microsoft.com/office/officeart/2018/2/layout/IconLabelList"/>
    <dgm:cxn modelId="{F91EBB47-0506-44A3-8A0E-A4D5AF513AC3}" type="presOf" srcId="{43864D2B-0E8E-459E-AF72-E8A5626000DF}" destId="{9F774C6D-7018-4607-9CC0-5A1225270B53}" srcOrd="0" destOrd="0" presId="urn:microsoft.com/office/officeart/2018/2/layout/IconLabelList"/>
    <dgm:cxn modelId="{1A399371-2115-49E9-A4A1-5BC9065C9677}" srcId="{E40B400E-A38D-4853-919D-11615BDC3A05}" destId="{08D0EC71-F2F5-485E-9AF7-84EF568E6D74}" srcOrd="1" destOrd="0" parTransId="{4549387F-66D5-411B-B0B8-F6FBABAB3F9D}" sibTransId="{60012884-5171-473C-8806-DC4290A02B36}"/>
    <dgm:cxn modelId="{CB003777-912C-4D69-8A2E-40C215B37A8A}" type="presOf" srcId="{E40B400E-A38D-4853-919D-11615BDC3A05}" destId="{446538EE-6F4E-4526-8B24-91DE0CD2CA74}" srcOrd="0" destOrd="0" presId="urn:microsoft.com/office/officeart/2018/2/layout/IconLabelList"/>
    <dgm:cxn modelId="{39EC3E7E-2ACD-4DB1-9814-4BAC9B555AD5}" type="presOf" srcId="{775ABE4D-16FE-40FE-9DE5-E8F3D1E923F4}" destId="{0D3E546A-C33D-4DD8-971B-29D2843172B8}" srcOrd="0" destOrd="0" presId="urn:microsoft.com/office/officeart/2018/2/layout/IconLabelList"/>
    <dgm:cxn modelId="{5F023995-8FCB-458B-91C3-903BDA6EC8EE}" srcId="{E40B400E-A38D-4853-919D-11615BDC3A05}" destId="{775ABE4D-16FE-40FE-9DE5-E8F3D1E923F4}" srcOrd="0" destOrd="0" parTransId="{014A5B01-39D3-4B6D-9B2F-D30CF376803F}" sibTransId="{64D31367-D3B3-43B5-83A7-A6DD4B97ABD7}"/>
    <dgm:cxn modelId="{2DE268E5-B3A2-4FE2-B0FE-1E469B4612A6}" srcId="{E40B400E-A38D-4853-919D-11615BDC3A05}" destId="{43864D2B-0E8E-459E-AF72-E8A5626000DF}" srcOrd="2" destOrd="0" parTransId="{447E5D72-7173-438B-A4C0-BD5F590CEE07}" sibTransId="{D5E48DA6-1133-44C8-AD39-9CFF70DEFB54}"/>
    <dgm:cxn modelId="{03E27390-AE56-459A-8412-439C8A38EFE6}" type="presParOf" srcId="{446538EE-6F4E-4526-8B24-91DE0CD2CA74}" destId="{07ACD1FC-37F4-474E-822F-1255ED87184E}" srcOrd="0" destOrd="0" presId="urn:microsoft.com/office/officeart/2018/2/layout/IconLabelList"/>
    <dgm:cxn modelId="{98DD42B9-6391-4D2F-8C01-D478FFB6F8D4}" type="presParOf" srcId="{07ACD1FC-37F4-474E-822F-1255ED87184E}" destId="{DDDF77AF-5A96-4ED6-9DE4-6435474C7211}" srcOrd="0" destOrd="0" presId="urn:microsoft.com/office/officeart/2018/2/layout/IconLabelList"/>
    <dgm:cxn modelId="{C5EB0120-16F8-4753-8A47-EEEF38A04C3B}" type="presParOf" srcId="{07ACD1FC-37F4-474E-822F-1255ED87184E}" destId="{C8317A18-7A1F-4B08-815E-2FFCFBA43065}" srcOrd="1" destOrd="0" presId="urn:microsoft.com/office/officeart/2018/2/layout/IconLabelList"/>
    <dgm:cxn modelId="{4528616B-9D25-4B38-B0AB-1CCE717A4D73}" type="presParOf" srcId="{07ACD1FC-37F4-474E-822F-1255ED87184E}" destId="{0D3E546A-C33D-4DD8-971B-29D2843172B8}" srcOrd="2" destOrd="0" presId="urn:microsoft.com/office/officeart/2018/2/layout/IconLabelList"/>
    <dgm:cxn modelId="{3C3D46C7-2926-42F5-B85E-232515D2AD6F}" type="presParOf" srcId="{446538EE-6F4E-4526-8B24-91DE0CD2CA74}" destId="{007A2E3F-AF19-42B3-A02B-71DA16F591C3}" srcOrd="1" destOrd="0" presId="urn:microsoft.com/office/officeart/2018/2/layout/IconLabelList"/>
    <dgm:cxn modelId="{7B341A68-7BD6-46A7-B495-78D98250CCB6}" type="presParOf" srcId="{446538EE-6F4E-4526-8B24-91DE0CD2CA74}" destId="{78541CCF-C0BA-4248-87F4-306C030BAE84}" srcOrd="2" destOrd="0" presId="urn:microsoft.com/office/officeart/2018/2/layout/IconLabelList"/>
    <dgm:cxn modelId="{88686ABA-4581-48E3-A056-9800BD06CD1D}" type="presParOf" srcId="{78541CCF-C0BA-4248-87F4-306C030BAE84}" destId="{E82A8EC1-1978-4DF0-8D77-1329DE5CA873}" srcOrd="0" destOrd="0" presId="urn:microsoft.com/office/officeart/2018/2/layout/IconLabelList"/>
    <dgm:cxn modelId="{B0F3D480-3875-4C05-8A95-AD8F07AAE2A4}" type="presParOf" srcId="{78541CCF-C0BA-4248-87F4-306C030BAE84}" destId="{9184A61E-1380-465C-A6E5-DFFFFEEF55E8}" srcOrd="1" destOrd="0" presId="urn:microsoft.com/office/officeart/2018/2/layout/IconLabelList"/>
    <dgm:cxn modelId="{CAF7965D-43FD-4698-8E41-4973EAB88835}" type="presParOf" srcId="{78541CCF-C0BA-4248-87F4-306C030BAE84}" destId="{2D009B51-90E4-413F-9D4A-29B166616FF3}" srcOrd="2" destOrd="0" presId="urn:microsoft.com/office/officeart/2018/2/layout/IconLabelList"/>
    <dgm:cxn modelId="{7C718706-68B1-49CB-9044-A425AC7C2891}" type="presParOf" srcId="{446538EE-6F4E-4526-8B24-91DE0CD2CA74}" destId="{DF99C83B-8DC4-4C43-9289-893E53E52908}" srcOrd="3" destOrd="0" presId="urn:microsoft.com/office/officeart/2018/2/layout/IconLabelList"/>
    <dgm:cxn modelId="{BE616302-6BFE-4452-B10B-530A2E37EF89}" type="presParOf" srcId="{446538EE-6F4E-4526-8B24-91DE0CD2CA74}" destId="{C522D4CD-1B52-4082-9657-41ED7F821AC2}" srcOrd="4" destOrd="0" presId="urn:microsoft.com/office/officeart/2018/2/layout/IconLabelList"/>
    <dgm:cxn modelId="{4FFDEC7D-2A04-4C22-9EFB-AA3C51A5D0F4}" type="presParOf" srcId="{C522D4CD-1B52-4082-9657-41ED7F821AC2}" destId="{FE0D6D11-6125-44D4-98F6-72B0BFF4B1F1}" srcOrd="0" destOrd="0" presId="urn:microsoft.com/office/officeart/2018/2/layout/IconLabelList"/>
    <dgm:cxn modelId="{5A9A4A5D-4B46-4986-964A-91D334D4DE83}" type="presParOf" srcId="{C522D4CD-1B52-4082-9657-41ED7F821AC2}" destId="{C9028E2F-4E58-49BF-A5B7-D84CFB59AA31}" srcOrd="1" destOrd="0" presId="urn:microsoft.com/office/officeart/2018/2/layout/IconLabelList"/>
    <dgm:cxn modelId="{544C0F54-23BE-4409-9952-B4B46305754F}" type="presParOf" srcId="{C522D4CD-1B52-4082-9657-41ED7F821AC2}" destId="{9F774C6D-7018-4607-9CC0-5A1225270B5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C66ED-25AF-404D-BF02-4B2862B85AAD}">
      <dsp:nvSpPr>
        <dsp:cNvPr id="0" name=""/>
        <dsp:cNvSpPr/>
      </dsp:nvSpPr>
      <dsp:spPr>
        <a:xfrm>
          <a:off x="0" y="0"/>
          <a:ext cx="6692748" cy="1215424"/>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51EF5D5D-032D-4BD5-A20A-C705FD66D5F9}">
      <dsp:nvSpPr>
        <dsp:cNvPr id="0" name=""/>
        <dsp:cNvSpPr/>
      </dsp:nvSpPr>
      <dsp:spPr>
        <a:xfrm>
          <a:off x="367665" y="273989"/>
          <a:ext cx="668483" cy="668483"/>
        </a:xfrm>
        <a:prstGeom prst="rect">
          <a:avLst/>
        </a:prstGeom>
        <a:blipFill>
          <a:blip xmlns:r="http://schemas.openxmlformats.org/officeDocument/2006/relationships" r:embed="rId1">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6B7F0BD-E9A9-44FC-AF71-7F78CBFA7FD6}">
      <dsp:nvSpPr>
        <dsp:cNvPr id="0" name=""/>
        <dsp:cNvSpPr/>
      </dsp:nvSpPr>
      <dsp:spPr>
        <a:xfrm>
          <a:off x="1403815" y="519"/>
          <a:ext cx="301173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When we want to understand choices at a micro level</a:t>
          </a:r>
        </a:p>
      </dsp:txBody>
      <dsp:txXfrm>
        <a:off x="1403815" y="519"/>
        <a:ext cx="3011736" cy="1215424"/>
      </dsp:txXfrm>
    </dsp:sp>
    <dsp:sp modelId="{9A098856-8611-4FF9-B57F-2713C5B0FBAC}">
      <dsp:nvSpPr>
        <dsp:cNvPr id="0" name=""/>
        <dsp:cNvSpPr/>
      </dsp:nvSpPr>
      <dsp:spPr>
        <a:xfrm>
          <a:off x="4415551" y="519"/>
          <a:ext cx="227719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E.g. support for a policy</a:t>
          </a:r>
        </a:p>
      </dsp:txBody>
      <dsp:txXfrm>
        <a:off x="4415551" y="519"/>
        <a:ext cx="2277196" cy="1215424"/>
      </dsp:txXfrm>
    </dsp:sp>
    <dsp:sp modelId="{6F3A0E67-2FBE-4287-8957-805F5969ABB1}">
      <dsp:nvSpPr>
        <dsp:cNvPr id="0" name=""/>
        <dsp:cNvSpPr/>
      </dsp:nvSpPr>
      <dsp:spPr>
        <a:xfrm>
          <a:off x="0" y="1519799"/>
          <a:ext cx="6692748" cy="1215424"/>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7CC05C67-742E-4AA6-AA32-DDD67257E481}">
      <dsp:nvSpPr>
        <dsp:cNvPr id="0" name=""/>
        <dsp:cNvSpPr/>
      </dsp:nvSpPr>
      <dsp:spPr>
        <a:xfrm>
          <a:off x="367665" y="1793270"/>
          <a:ext cx="668483" cy="668483"/>
        </a:xfrm>
        <a:prstGeom prst="rect">
          <a:avLst/>
        </a:prstGeom>
        <a:blipFill>
          <a:blip xmlns:r="http://schemas.openxmlformats.org/officeDocument/2006/relationships" r:embed="rId3">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A0D6F7-2A22-4A22-9BAD-D2CD53C4AEB2}">
      <dsp:nvSpPr>
        <dsp:cNvPr id="0" name=""/>
        <dsp:cNvSpPr/>
      </dsp:nvSpPr>
      <dsp:spPr>
        <a:xfrm>
          <a:off x="1403815" y="1519799"/>
          <a:ext cx="301173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When non-linear thresholds are expected</a:t>
          </a:r>
        </a:p>
      </dsp:txBody>
      <dsp:txXfrm>
        <a:off x="1403815" y="1519799"/>
        <a:ext cx="3011736" cy="1215424"/>
      </dsp:txXfrm>
    </dsp:sp>
    <dsp:sp modelId="{50E42A4F-70B8-4441-9300-BA88A3A264EF}">
      <dsp:nvSpPr>
        <dsp:cNvPr id="0" name=""/>
        <dsp:cNvSpPr/>
      </dsp:nvSpPr>
      <dsp:spPr>
        <a:xfrm>
          <a:off x="4415551" y="1519799"/>
          <a:ext cx="227719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E.g. constraints or minimum acceptable levels of water quality</a:t>
          </a:r>
        </a:p>
      </dsp:txBody>
      <dsp:txXfrm>
        <a:off x="4415551" y="1519799"/>
        <a:ext cx="2277196" cy="1215424"/>
      </dsp:txXfrm>
    </dsp:sp>
    <dsp:sp modelId="{7A7979D7-F89D-4E83-98C4-CB6A2E1A5EF9}">
      <dsp:nvSpPr>
        <dsp:cNvPr id="0" name=""/>
        <dsp:cNvSpPr/>
      </dsp:nvSpPr>
      <dsp:spPr>
        <a:xfrm>
          <a:off x="0" y="3039080"/>
          <a:ext cx="6692748" cy="1215424"/>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5CB97D1F-89E3-4765-87E7-B227E0108A2D}">
      <dsp:nvSpPr>
        <dsp:cNvPr id="0" name=""/>
        <dsp:cNvSpPr/>
      </dsp:nvSpPr>
      <dsp:spPr>
        <a:xfrm>
          <a:off x="367665" y="3312550"/>
          <a:ext cx="668483" cy="668483"/>
        </a:xfrm>
        <a:prstGeom prst="rect">
          <a:avLst/>
        </a:prstGeom>
        <a:blipFill>
          <a:blip xmlns:r="http://schemas.openxmlformats.org/officeDocument/2006/relationships" r:embed="rId5">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88E821-D4FC-4919-AEC5-55A18237E8A7}">
      <dsp:nvSpPr>
        <dsp:cNvPr id="0" name=""/>
        <dsp:cNvSpPr/>
      </dsp:nvSpPr>
      <dsp:spPr>
        <a:xfrm>
          <a:off x="1403815" y="3039080"/>
          <a:ext cx="301173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When the context is ambiguous or uncertain</a:t>
          </a:r>
        </a:p>
      </dsp:txBody>
      <dsp:txXfrm>
        <a:off x="1403815" y="3039080"/>
        <a:ext cx="3011736" cy="1215424"/>
      </dsp:txXfrm>
    </dsp:sp>
    <dsp:sp modelId="{E54224BC-ADDB-4F39-A6A4-CFF4D5375B27}">
      <dsp:nvSpPr>
        <dsp:cNvPr id="0" name=""/>
        <dsp:cNvSpPr/>
      </dsp:nvSpPr>
      <dsp:spPr>
        <a:xfrm>
          <a:off x="4415551" y="3039080"/>
          <a:ext cx="2277196"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E.g. people ignore information that doesn’t fit their beliefs</a:t>
          </a:r>
        </a:p>
      </dsp:txBody>
      <dsp:txXfrm>
        <a:off x="4415551" y="3039080"/>
        <a:ext cx="2277196" cy="1215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05498-9149-491A-A8CA-18050C37434D}">
      <dsp:nvSpPr>
        <dsp:cNvPr id="0" name=""/>
        <dsp:cNvSpPr/>
      </dsp:nvSpPr>
      <dsp:spPr>
        <a:xfrm>
          <a:off x="0" y="1766"/>
          <a:ext cx="6692748" cy="895050"/>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E336DDEC-B0BC-44A3-9274-127E55598DC7}">
      <dsp:nvSpPr>
        <dsp:cNvPr id="0" name=""/>
        <dsp:cNvSpPr/>
      </dsp:nvSpPr>
      <dsp:spPr>
        <a:xfrm>
          <a:off x="270752" y="203152"/>
          <a:ext cx="492278" cy="4922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694130-2F60-4E84-B6A3-C1A3BB887784}">
      <dsp:nvSpPr>
        <dsp:cNvPr id="0" name=""/>
        <dsp:cNvSpPr/>
      </dsp:nvSpPr>
      <dsp:spPr>
        <a:xfrm>
          <a:off x="1033783" y="1766"/>
          <a:ext cx="3011736"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Implementation: does the decision need to be made quickly, without computational aid?</a:t>
          </a:r>
        </a:p>
      </dsp:txBody>
      <dsp:txXfrm>
        <a:off x="1033783" y="1766"/>
        <a:ext cx="3011736" cy="895050"/>
      </dsp:txXfrm>
    </dsp:sp>
    <dsp:sp modelId="{A4F9570E-7948-428F-9B01-5B2E2BA83771}">
      <dsp:nvSpPr>
        <dsp:cNvPr id="0" name=""/>
        <dsp:cNvSpPr/>
      </dsp:nvSpPr>
      <dsp:spPr>
        <a:xfrm>
          <a:off x="4045520" y="1766"/>
          <a:ext cx="2647227"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533400">
            <a:lnSpc>
              <a:spcPct val="100000"/>
            </a:lnSpc>
            <a:spcBef>
              <a:spcPct val="0"/>
            </a:spcBef>
            <a:spcAft>
              <a:spcPct val="35000"/>
            </a:spcAft>
            <a:buNone/>
          </a:pPr>
          <a:r>
            <a:rPr lang="en-US" sz="1200" kern="1200" dirty="0">
              <a:solidFill>
                <a:schemeClr val="bg1"/>
              </a:solidFill>
            </a:rPr>
            <a:t>FFTrees are easy to remember and use</a:t>
          </a:r>
        </a:p>
      </dsp:txBody>
      <dsp:txXfrm>
        <a:off x="4045520" y="1766"/>
        <a:ext cx="2647227" cy="895050"/>
      </dsp:txXfrm>
    </dsp:sp>
    <dsp:sp modelId="{9B4EC582-7322-45FB-91E1-828B0839E1F0}">
      <dsp:nvSpPr>
        <dsp:cNvPr id="0" name=""/>
        <dsp:cNvSpPr/>
      </dsp:nvSpPr>
      <dsp:spPr>
        <a:xfrm>
          <a:off x="0" y="1120579"/>
          <a:ext cx="6692748" cy="895050"/>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738D813F-6F8C-4AC7-B4C2-F17DE098809A}">
      <dsp:nvSpPr>
        <dsp:cNvPr id="0" name=""/>
        <dsp:cNvSpPr/>
      </dsp:nvSpPr>
      <dsp:spPr>
        <a:xfrm>
          <a:off x="270752" y="1321966"/>
          <a:ext cx="492278" cy="492278"/>
        </a:xfrm>
        <a:prstGeom prst="rect">
          <a:avLst/>
        </a:prstGeom>
        <a:blipFill>
          <a:blip xmlns:r="http://schemas.openxmlformats.org/officeDocument/2006/relationships" r:embed="rId3">
            <a:duotone>
              <a:schemeClr val="accent3">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202D6E-BE1E-4AF5-8F9E-A986E578509B}">
      <dsp:nvSpPr>
        <dsp:cNvPr id="0" name=""/>
        <dsp:cNvSpPr/>
      </dsp:nvSpPr>
      <dsp:spPr>
        <a:xfrm>
          <a:off x="1033783" y="1120579"/>
          <a:ext cx="3011736"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Costs: is it costly to gather relevant information?</a:t>
          </a:r>
        </a:p>
      </dsp:txBody>
      <dsp:txXfrm>
        <a:off x="1033783" y="1120579"/>
        <a:ext cx="3011736" cy="895050"/>
      </dsp:txXfrm>
    </dsp:sp>
    <dsp:sp modelId="{8438B2D2-79BE-4DDA-A34E-CA0FF4510BA9}">
      <dsp:nvSpPr>
        <dsp:cNvPr id="0" name=""/>
        <dsp:cNvSpPr/>
      </dsp:nvSpPr>
      <dsp:spPr>
        <a:xfrm>
          <a:off x="4045520" y="1120579"/>
          <a:ext cx="2647227"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533400">
            <a:lnSpc>
              <a:spcPct val="100000"/>
            </a:lnSpc>
            <a:spcBef>
              <a:spcPct val="0"/>
            </a:spcBef>
            <a:spcAft>
              <a:spcPct val="35000"/>
            </a:spcAft>
            <a:buNone/>
          </a:pPr>
          <a:r>
            <a:rPr lang="en-US" sz="1200" kern="1200" dirty="0">
              <a:solidFill>
                <a:schemeClr val="bg1"/>
              </a:solidFill>
            </a:rPr>
            <a:t>FFTrees are frugal</a:t>
          </a:r>
        </a:p>
      </dsp:txBody>
      <dsp:txXfrm>
        <a:off x="4045520" y="1120579"/>
        <a:ext cx="2647227" cy="895050"/>
      </dsp:txXfrm>
    </dsp:sp>
    <dsp:sp modelId="{BC0DEA9E-3C0B-479C-B83C-7659ABE042E6}">
      <dsp:nvSpPr>
        <dsp:cNvPr id="0" name=""/>
        <dsp:cNvSpPr/>
      </dsp:nvSpPr>
      <dsp:spPr>
        <a:xfrm>
          <a:off x="0" y="2239393"/>
          <a:ext cx="6692748" cy="895050"/>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C8CF84C3-C94D-4FB6-93A7-96F0639EB29D}">
      <dsp:nvSpPr>
        <dsp:cNvPr id="0" name=""/>
        <dsp:cNvSpPr/>
      </dsp:nvSpPr>
      <dsp:spPr>
        <a:xfrm>
          <a:off x="270752" y="2440779"/>
          <a:ext cx="492278" cy="4922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D296C9-AD5B-43D0-B7D3-F21276F0B236}">
      <dsp:nvSpPr>
        <dsp:cNvPr id="0" name=""/>
        <dsp:cNvSpPr/>
      </dsp:nvSpPr>
      <dsp:spPr>
        <a:xfrm>
          <a:off x="1033783" y="2239393"/>
          <a:ext cx="3011736"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Transparency: is it important to understand how the algorithm works?</a:t>
          </a:r>
        </a:p>
      </dsp:txBody>
      <dsp:txXfrm>
        <a:off x="1033783" y="2239393"/>
        <a:ext cx="3011736" cy="895050"/>
      </dsp:txXfrm>
    </dsp:sp>
    <dsp:sp modelId="{0316D94B-9782-4541-B1A4-CC9FA4242C60}">
      <dsp:nvSpPr>
        <dsp:cNvPr id="0" name=""/>
        <dsp:cNvSpPr/>
      </dsp:nvSpPr>
      <dsp:spPr>
        <a:xfrm>
          <a:off x="4045520" y="2239393"/>
          <a:ext cx="2647227"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533400">
            <a:lnSpc>
              <a:spcPct val="100000"/>
            </a:lnSpc>
            <a:spcBef>
              <a:spcPct val="0"/>
            </a:spcBef>
            <a:spcAft>
              <a:spcPct val="35000"/>
            </a:spcAft>
            <a:buNone/>
          </a:pPr>
          <a:r>
            <a:rPr lang="en-US" sz="1200" kern="1200" dirty="0">
              <a:solidFill>
                <a:schemeClr val="bg1"/>
              </a:solidFill>
            </a:rPr>
            <a:t>FFTrees can be explained with simple rules</a:t>
          </a:r>
        </a:p>
        <a:p>
          <a:pPr marL="0" lvl="0" indent="0" algn="l" defTabSz="533400">
            <a:lnSpc>
              <a:spcPct val="100000"/>
            </a:lnSpc>
            <a:spcBef>
              <a:spcPct val="0"/>
            </a:spcBef>
            <a:spcAft>
              <a:spcPct val="35000"/>
            </a:spcAft>
            <a:buNone/>
          </a:pPr>
          <a:r>
            <a:rPr lang="en-US" sz="1200" kern="1200" dirty="0">
              <a:solidFill>
                <a:schemeClr val="bg1"/>
              </a:solidFill>
            </a:rPr>
            <a:t>Easy to check if it fails</a:t>
          </a:r>
        </a:p>
      </dsp:txBody>
      <dsp:txXfrm>
        <a:off x="4045520" y="2239393"/>
        <a:ext cx="2647227" cy="895050"/>
      </dsp:txXfrm>
    </dsp:sp>
    <dsp:sp modelId="{0B053AB7-69FC-4440-83D2-3BE965C25C65}">
      <dsp:nvSpPr>
        <dsp:cNvPr id="0" name=""/>
        <dsp:cNvSpPr/>
      </dsp:nvSpPr>
      <dsp:spPr>
        <a:xfrm>
          <a:off x="0" y="3358207"/>
          <a:ext cx="6692748" cy="895050"/>
        </a:xfrm>
        <a:prstGeom prst="roundRect">
          <a:avLst>
            <a:gd name="adj" fmla="val 10000"/>
          </a:avLst>
        </a:prstGeom>
        <a:solidFill>
          <a:schemeClr val="tx1">
            <a:lumMod val="95000"/>
          </a:schemeClr>
        </a:solidFill>
        <a:ln>
          <a:noFill/>
        </a:ln>
        <a:effectLst/>
      </dsp:spPr>
      <dsp:style>
        <a:lnRef idx="0">
          <a:scrgbClr r="0" g="0" b="0"/>
        </a:lnRef>
        <a:fillRef idx="1">
          <a:scrgbClr r="0" g="0" b="0"/>
        </a:fillRef>
        <a:effectRef idx="0">
          <a:scrgbClr r="0" g="0" b="0"/>
        </a:effectRef>
        <a:fontRef idx="minor"/>
      </dsp:style>
    </dsp:sp>
    <dsp:sp modelId="{0FBBD823-7B0D-4222-B271-D6305470E3CE}">
      <dsp:nvSpPr>
        <dsp:cNvPr id="0" name=""/>
        <dsp:cNvSpPr/>
      </dsp:nvSpPr>
      <dsp:spPr>
        <a:xfrm>
          <a:off x="270752" y="3559593"/>
          <a:ext cx="492278" cy="4922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DCA811-9E24-4975-AB26-0D6BBA6E4F37}">
      <dsp:nvSpPr>
        <dsp:cNvPr id="0" name=""/>
        <dsp:cNvSpPr/>
      </dsp:nvSpPr>
      <dsp:spPr>
        <a:xfrm>
          <a:off x="1033783" y="3358207"/>
          <a:ext cx="3011736"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Prediction accuracy: is it similar or better than alternatives?</a:t>
          </a:r>
        </a:p>
      </dsp:txBody>
      <dsp:txXfrm>
        <a:off x="1033783" y="3358207"/>
        <a:ext cx="3011736" cy="895050"/>
      </dsp:txXfrm>
    </dsp:sp>
    <dsp:sp modelId="{85C8C2BB-2E25-45C1-ADFD-4A446F7EBE6E}">
      <dsp:nvSpPr>
        <dsp:cNvPr id="0" name=""/>
        <dsp:cNvSpPr/>
      </dsp:nvSpPr>
      <dsp:spPr>
        <a:xfrm>
          <a:off x="4045520" y="3358207"/>
          <a:ext cx="2647227" cy="89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6" tIns="94726" rIns="94726" bIns="94726" numCol="1" spcCol="1270" anchor="ctr" anchorCtr="0">
          <a:noAutofit/>
        </a:bodyPr>
        <a:lstStyle/>
        <a:p>
          <a:pPr marL="0" lvl="0" indent="0" algn="l" defTabSz="533400">
            <a:lnSpc>
              <a:spcPct val="100000"/>
            </a:lnSpc>
            <a:spcBef>
              <a:spcPct val="0"/>
            </a:spcBef>
            <a:spcAft>
              <a:spcPct val="35000"/>
            </a:spcAft>
            <a:buNone/>
          </a:pPr>
          <a:r>
            <a:rPr lang="en-US" sz="1200" kern="1200" dirty="0">
              <a:solidFill>
                <a:schemeClr val="bg1"/>
              </a:solidFill>
            </a:rPr>
            <a:t>FFTrees are robust when data is scarce or highly variable</a:t>
          </a:r>
        </a:p>
      </dsp:txBody>
      <dsp:txXfrm>
        <a:off x="4045520" y="3358207"/>
        <a:ext cx="2647227" cy="895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C8226-5C26-4429-932D-744F77E68C20}">
      <dsp:nvSpPr>
        <dsp:cNvPr id="0" name=""/>
        <dsp:cNvSpPr/>
      </dsp:nvSpPr>
      <dsp:spPr>
        <a:xfrm>
          <a:off x="1443000" y="4208"/>
          <a:ext cx="1944000" cy="1944000"/>
        </a:xfrm>
        <a:prstGeom prst="rect">
          <a:avLst/>
        </a:prstGeom>
        <a:blipFill>
          <a:blip xmlns:r="http://schemas.openxmlformats.org/officeDocument/2006/relationships" r:embed="rId1">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97E8EC-E0BC-46DC-A221-0F655E1B4155}">
      <dsp:nvSpPr>
        <dsp:cNvPr id="0" name=""/>
        <dsp:cNvSpPr/>
      </dsp:nvSpPr>
      <dsp:spPr>
        <a:xfrm>
          <a:off x="255000" y="24185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kern="1200"/>
            <a:t>When there are many weakly predictive but related cues</a:t>
          </a:r>
        </a:p>
      </dsp:txBody>
      <dsp:txXfrm>
        <a:off x="255000" y="2418512"/>
        <a:ext cx="4320000" cy="720000"/>
      </dsp:txXfrm>
    </dsp:sp>
    <dsp:sp modelId="{84C50D22-86D9-4FC0-A8E6-42B35DBF3BBA}">
      <dsp:nvSpPr>
        <dsp:cNvPr id="0" name=""/>
        <dsp:cNvSpPr/>
      </dsp:nvSpPr>
      <dsp:spPr>
        <a:xfrm>
          <a:off x="6519000" y="4208"/>
          <a:ext cx="1944000" cy="1944000"/>
        </a:xfrm>
        <a:prstGeom prst="rect">
          <a:avLst/>
        </a:prstGeom>
        <a:blipFill>
          <a:blip xmlns:r="http://schemas.openxmlformats.org/officeDocument/2006/relationships"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7D131B-FD1D-4C62-B341-B944680C5C8A}">
      <dsp:nvSpPr>
        <dsp:cNvPr id="0" name=""/>
        <dsp:cNvSpPr/>
      </dsp:nvSpPr>
      <dsp:spPr>
        <a:xfrm>
          <a:off x="5331000" y="24185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kern="1200"/>
            <a:t>When another model has been proven better in </a:t>
          </a:r>
          <a:r>
            <a:rPr lang="en-US" sz="2600" i="1" kern="1200"/>
            <a:t>this context</a:t>
          </a:r>
          <a:r>
            <a:rPr lang="en-US" sz="2600" kern="1200"/>
            <a:t> </a:t>
          </a:r>
        </a:p>
      </dsp:txBody>
      <dsp:txXfrm>
        <a:off x="5331000" y="2418512"/>
        <a:ext cx="432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F77AF-5A96-4ED6-9DE4-6435474C7211}">
      <dsp:nvSpPr>
        <dsp:cNvPr id="0" name=""/>
        <dsp:cNvSpPr/>
      </dsp:nvSpPr>
      <dsp:spPr>
        <a:xfrm>
          <a:off x="1014450" y="403074"/>
          <a:ext cx="1265962" cy="12659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3E546A-C33D-4DD8-971B-29D2843172B8}">
      <dsp:nvSpPr>
        <dsp:cNvPr id="0" name=""/>
        <dsp:cNvSpPr/>
      </dsp:nvSpPr>
      <dsp:spPr>
        <a:xfrm>
          <a:off x="240806" y="2019646"/>
          <a:ext cx="2813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a:t>cross-validate</a:t>
          </a:r>
        </a:p>
      </dsp:txBody>
      <dsp:txXfrm>
        <a:off x="240806" y="2019646"/>
        <a:ext cx="2813250" cy="720000"/>
      </dsp:txXfrm>
    </dsp:sp>
    <dsp:sp modelId="{E82A8EC1-1978-4DF0-8D77-1329DE5CA873}">
      <dsp:nvSpPr>
        <dsp:cNvPr id="0" name=""/>
        <dsp:cNvSpPr/>
      </dsp:nvSpPr>
      <dsp:spPr>
        <a:xfrm>
          <a:off x="4320018" y="403074"/>
          <a:ext cx="1265962" cy="12659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009B51-90E4-413F-9D4A-29B166616FF3}">
      <dsp:nvSpPr>
        <dsp:cNvPr id="0" name=""/>
        <dsp:cNvSpPr/>
      </dsp:nvSpPr>
      <dsp:spPr>
        <a:xfrm>
          <a:off x="3546375" y="2019646"/>
          <a:ext cx="2813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a:t>evaluate</a:t>
          </a:r>
        </a:p>
      </dsp:txBody>
      <dsp:txXfrm>
        <a:off x="3546375" y="2019646"/>
        <a:ext cx="2813250" cy="720000"/>
      </dsp:txXfrm>
    </dsp:sp>
    <dsp:sp modelId="{FE0D6D11-6125-44D4-98F6-72B0BFF4B1F1}">
      <dsp:nvSpPr>
        <dsp:cNvPr id="0" name=""/>
        <dsp:cNvSpPr/>
      </dsp:nvSpPr>
      <dsp:spPr>
        <a:xfrm>
          <a:off x="7625587" y="403074"/>
          <a:ext cx="1265962" cy="1265962"/>
        </a:xfrm>
        <a:prstGeom prst="rect">
          <a:avLst/>
        </a:prstGeom>
        <a:blipFill>
          <a:blip xmlns:r="http://schemas.openxmlformats.org/officeDocument/2006/relationships" r:embed="rId5">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774C6D-7018-4607-9CC0-5A1225270B53}">
      <dsp:nvSpPr>
        <dsp:cNvPr id="0" name=""/>
        <dsp:cNvSpPr/>
      </dsp:nvSpPr>
      <dsp:spPr>
        <a:xfrm>
          <a:off x="6851943" y="2019646"/>
          <a:ext cx="2813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a:t>adapt</a:t>
          </a:r>
        </a:p>
      </dsp:txBody>
      <dsp:txXfrm>
        <a:off x="6851943" y="2019646"/>
        <a:ext cx="2813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A4D54-E824-47EB-A7A3-944101A5F8B3}" type="datetimeFigureOut">
              <a:rPr lang="en-NZ" smtClean="0"/>
              <a:t>7/11/2019</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063535-2165-4DAB-AC92-D3F35F9E942D}" type="slidenum">
              <a:rPr lang="en-NZ" smtClean="0"/>
              <a:t>‹#›</a:t>
            </a:fld>
            <a:endParaRPr lang="en-NZ"/>
          </a:p>
        </p:txBody>
      </p:sp>
    </p:spTree>
    <p:extLst>
      <p:ext uri="{BB962C8B-B14F-4D97-AF65-F5344CB8AC3E}">
        <p14:creationId xmlns:p14="http://schemas.microsoft.com/office/powerpoint/2010/main" val="177630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2</a:t>
            </a:fld>
            <a:endParaRPr lang="en-NZ"/>
          </a:p>
        </p:txBody>
      </p:sp>
    </p:spTree>
    <p:extLst>
      <p:ext uri="{BB962C8B-B14F-4D97-AF65-F5344CB8AC3E}">
        <p14:creationId xmlns:p14="http://schemas.microsoft.com/office/powerpoint/2010/main" val="140104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11</a:t>
            </a:fld>
            <a:endParaRPr lang="en-NZ"/>
          </a:p>
        </p:txBody>
      </p:sp>
    </p:spTree>
    <p:extLst>
      <p:ext uri="{BB962C8B-B14F-4D97-AF65-F5344CB8AC3E}">
        <p14:creationId xmlns:p14="http://schemas.microsoft.com/office/powerpoint/2010/main" val="3723812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12</a:t>
            </a:fld>
            <a:endParaRPr lang="en-NZ"/>
          </a:p>
        </p:txBody>
      </p:sp>
    </p:spTree>
    <p:extLst>
      <p:ext uri="{BB962C8B-B14F-4D97-AF65-F5344CB8AC3E}">
        <p14:creationId xmlns:p14="http://schemas.microsoft.com/office/powerpoint/2010/main" val="3682759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13</a:t>
            </a:fld>
            <a:endParaRPr lang="en-NZ"/>
          </a:p>
        </p:txBody>
      </p:sp>
    </p:spTree>
    <p:extLst>
      <p:ext uri="{BB962C8B-B14F-4D97-AF65-F5344CB8AC3E}">
        <p14:creationId xmlns:p14="http://schemas.microsoft.com/office/powerpoint/2010/main" val="3821149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14</a:t>
            </a:fld>
            <a:endParaRPr lang="en-NZ"/>
          </a:p>
        </p:txBody>
      </p:sp>
    </p:spTree>
    <p:extLst>
      <p:ext uri="{BB962C8B-B14F-4D97-AF65-F5344CB8AC3E}">
        <p14:creationId xmlns:p14="http://schemas.microsoft.com/office/powerpoint/2010/main" val="1337640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15</a:t>
            </a:fld>
            <a:endParaRPr lang="en-NZ"/>
          </a:p>
        </p:txBody>
      </p:sp>
    </p:spTree>
    <p:extLst>
      <p:ext uri="{BB962C8B-B14F-4D97-AF65-F5344CB8AC3E}">
        <p14:creationId xmlns:p14="http://schemas.microsoft.com/office/powerpoint/2010/main" val="4125365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16</a:t>
            </a:fld>
            <a:endParaRPr lang="en-NZ"/>
          </a:p>
        </p:txBody>
      </p:sp>
    </p:spTree>
    <p:extLst>
      <p:ext uri="{BB962C8B-B14F-4D97-AF65-F5344CB8AC3E}">
        <p14:creationId xmlns:p14="http://schemas.microsoft.com/office/powerpoint/2010/main" val="3635890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17</a:t>
            </a:fld>
            <a:endParaRPr lang="en-NZ"/>
          </a:p>
        </p:txBody>
      </p:sp>
    </p:spTree>
    <p:extLst>
      <p:ext uri="{BB962C8B-B14F-4D97-AF65-F5344CB8AC3E}">
        <p14:creationId xmlns:p14="http://schemas.microsoft.com/office/powerpoint/2010/main" val="1117845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18</a:t>
            </a:fld>
            <a:endParaRPr lang="en-NZ"/>
          </a:p>
        </p:txBody>
      </p:sp>
    </p:spTree>
    <p:extLst>
      <p:ext uri="{BB962C8B-B14F-4D97-AF65-F5344CB8AC3E}">
        <p14:creationId xmlns:p14="http://schemas.microsoft.com/office/powerpoint/2010/main" val="1054838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i="0" dirty="0"/>
          </a:p>
        </p:txBody>
      </p:sp>
      <p:sp>
        <p:nvSpPr>
          <p:cNvPr id="4" name="Slide Number Placeholder 3"/>
          <p:cNvSpPr>
            <a:spLocks noGrp="1"/>
          </p:cNvSpPr>
          <p:nvPr>
            <p:ph type="sldNum" sz="quarter" idx="5"/>
          </p:nvPr>
        </p:nvSpPr>
        <p:spPr/>
        <p:txBody>
          <a:bodyPr/>
          <a:lstStyle/>
          <a:p>
            <a:fld id="{35063535-2165-4DAB-AC92-D3F35F9E942D}" type="slidenum">
              <a:rPr lang="en-NZ" smtClean="0"/>
              <a:t>3</a:t>
            </a:fld>
            <a:endParaRPr lang="en-NZ"/>
          </a:p>
        </p:txBody>
      </p:sp>
    </p:spTree>
    <p:extLst>
      <p:ext uri="{BB962C8B-B14F-4D97-AF65-F5344CB8AC3E}">
        <p14:creationId xmlns:p14="http://schemas.microsoft.com/office/powerpoint/2010/main" val="205289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4</a:t>
            </a:fld>
            <a:endParaRPr lang="en-NZ"/>
          </a:p>
        </p:txBody>
      </p:sp>
    </p:spTree>
    <p:extLst>
      <p:ext uri="{BB962C8B-B14F-4D97-AF65-F5344CB8AC3E}">
        <p14:creationId xmlns:p14="http://schemas.microsoft.com/office/powerpoint/2010/main" val="2574140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5</a:t>
            </a:fld>
            <a:endParaRPr lang="en-NZ"/>
          </a:p>
        </p:txBody>
      </p:sp>
    </p:spTree>
    <p:extLst>
      <p:ext uri="{BB962C8B-B14F-4D97-AF65-F5344CB8AC3E}">
        <p14:creationId xmlns:p14="http://schemas.microsoft.com/office/powerpoint/2010/main" val="1082905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6</a:t>
            </a:fld>
            <a:endParaRPr lang="en-NZ"/>
          </a:p>
        </p:txBody>
      </p:sp>
    </p:spTree>
    <p:extLst>
      <p:ext uri="{BB962C8B-B14F-4D97-AF65-F5344CB8AC3E}">
        <p14:creationId xmlns:p14="http://schemas.microsoft.com/office/powerpoint/2010/main" val="2402221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7</a:t>
            </a:fld>
            <a:endParaRPr lang="en-NZ"/>
          </a:p>
        </p:txBody>
      </p:sp>
    </p:spTree>
    <p:extLst>
      <p:ext uri="{BB962C8B-B14F-4D97-AF65-F5344CB8AC3E}">
        <p14:creationId xmlns:p14="http://schemas.microsoft.com/office/powerpoint/2010/main" val="2703675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8</a:t>
            </a:fld>
            <a:endParaRPr lang="en-NZ"/>
          </a:p>
        </p:txBody>
      </p:sp>
    </p:spTree>
    <p:extLst>
      <p:ext uri="{BB962C8B-B14F-4D97-AF65-F5344CB8AC3E}">
        <p14:creationId xmlns:p14="http://schemas.microsoft.com/office/powerpoint/2010/main" val="3455514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9</a:t>
            </a:fld>
            <a:endParaRPr lang="en-NZ"/>
          </a:p>
        </p:txBody>
      </p:sp>
    </p:spTree>
    <p:extLst>
      <p:ext uri="{BB962C8B-B14F-4D97-AF65-F5344CB8AC3E}">
        <p14:creationId xmlns:p14="http://schemas.microsoft.com/office/powerpoint/2010/main" val="4128069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5063535-2165-4DAB-AC92-D3F35F9E942D}" type="slidenum">
              <a:rPr lang="en-NZ" smtClean="0"/>
              <a:t>10</a:t>
            </a:fld>
            <a:endParaRPr lang="en-NZ"/>
          </a:p>
        </p:txBody>
      </p:sp>
    </p:spTree>
    <p:extLst>
      <p:ext uri="{BB962C8B-B14F-4D97-AF65-F5344CB8AC3E}">
        <p14:creationId xmlns:p14="http://schemas.microsoft.com/office/powerpoint/2010/main" val="14636528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1ADD61D-55CE-4784-A1C7-3140C26FA308}" type="datetimeFigureOut">
              <a:rPr lang="en-NZ" smtClean="0"/>
              <a:t>7/11/2019</a:t>
            </a:fld>
            <a:endParaRPr lang="en-NZ"/>
          </a:p>
        </p:txBody>
      </p:sp>
      <p:sp>
        <p:nvSpPr>
          <p:cNvPr id="5" name="Footer Placeholder 4"/>
          <p:cNvSpPr>
            <a:spLocks noGrp="1"/>
          </p:cNvSpPr>
          <p:nvPr>
            <p:ph type="ftr" sz="quarter" idx="11"/>
          </p:nvPr>
        </p:nvSpPr>
        <p:spPr>
          <a:xfrm>
            <a:off x="1876424" y="5410201"/>
            <a:ext cx="5124886" cy="365125"/>
          </a:xfrm>
        </p:spPr>
        <p:txBody>
          <a:bodyPr/>
          <a:lstStyle/>
          <a:p>
            <a:endParaRPr lang="en-NZ"/>
          </a:p>
        </p:txBody>
      </p:sp>
      <p:sp>
        <p:nvSpPr>
          <p:cNvPr id="6" name="Slide Number Placeholder 5"/>
          <p:cNvSpPr>
            <a:spLocks noGrp="1"/>
          </p:cNvSpPr>
          <p:nvPr>
            <p:ph type="sldNum" sz="quarter" idx="12"/>
          </p:nvPr>
        </p:nvSpPr>
        <p:spPr>
          <a:xfrm>
            <a:off x="9896911" y="5410199"/>
            <a:ext cx="771089" cy="365125"/>
          </a:xfrm>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990097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2177650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2880637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2059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945356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ADD61D-55CE-4784-A1C7-3140C26FA308}" type="datetimeFigureOut">
              <a:rPr lang="en-NZ" smtClean="0"/>
              <a:t>7/11/2019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400981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ADD61D-55CE-4784-A1C7-3140C26FA308}" type="datetimeFigureOut">
              <a:rPr lang="en-NZ" smtClean="0"/>
              <a:t>7/11/2019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679916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DD61D-55CE-4784-A1C7-3140C26FA308}" type="datetimeFigureOut">
              <a:rPr lang="en-NZ" smtClean="0"/>
              <a:t>7/11/2019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550758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DD61D-55CE-4784-A1C7-3140C26FA308}" type="datetimeFigureOut">
              <a:rPr lang="en-NZ" smtClean="0"/>
              <a:t>7/11/2019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53689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DD61D-55CE-4784-A1C7-3140C26FA308}" type="datetimeFigureOut">
              <a:rPr lang="en-NZ" smtClean="0"/>
              <a:t>7/11/2019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694737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ADD61D-55CE-4784-A1C7-3140C26FA308}" type="datetimeFigureOut">
              <a:rPr lang="en-NZ" smtClean="0"/>
              <a:t>7/11/2019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656234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95937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ADD61D-55CE-4784-A1C7-3140C26FA308}" type="datetimeFigureOut">
              <a:rPr lang="en-NZ" smtClean="0"/>
              <a:t>7/11/2019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211246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ADD61D-55CE-4784-A1C7-3140C26FA308}" type="datetimeFigureOut">
              <a:rPr lang="en-NZ" smtClean="0"/>
              <a:t>7/11/2019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2727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DD61D-55CE-4784-A1C7-3140C26FA308}" type="datetimeFigureOut">
              <a:rPr lang="en-NZ" smtClean="0"/>
              <a:t>7/11/2019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379382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4203928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ADD61D-55CE-4784-A1C7-3140C26FA308}" type="datetimeFigureOut">
              <a:rPr lang="en-NZ" smtClean="0"/>
              <a:t>7/11/2019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5757F17-1D16-483A-BBF4-DD422B4AC7E7}" type="slidenum">
              <a:rPr lang="en-NZ" smtClean="0"/>
              <a:t>‹#›</a:t>
            </a:fld>
            <a:endParaRPr lang="en-NZ"/>
          </a:p>
        </p:txBody>
      </p:sp>
    </p:spTree>
    <p:extLst>
      <p:ext uri="{BB962C8B-B14F-4D97-AF65-F5344CB8AC3E}">
        <p14:creationId xmlns:p14="http://schemas.microsoft.com/office/powerpoint/2010/main" val="87077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ADD61D-55CE-4784-A1C7-3140C26FA308}" type="datetimeFigureOut">
              <a:rPr lang="en-NZ" smtClean="0"/>
              <a:t>7/11/2019</a:t>
            </a:fld>
            <a:endParaRPr lang="en-NZ"/>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757F17-1D16-483A-BBF4-DD422B4AC7E7}" type="slidenum">
              <a:rPr lang="en-NZ" smtClean="0"/>
              <a:t>‹#›</a:t>
            </a:fld>
            <a:endParaRPr lang="en-NZ"/>
          </a:p>
        </p:txBody>
      </p:sp>
    </p:spTree>
    <p:extLst>
      <p:ext uri="{BB962C8B-B14F-4D97-AF65-F5344CB8AC3E}">
        <p14:creationId xmlns:p14="http://schemas.microsoft.com/office/powerpoint/2010/main" val="2350084208"/>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6B248-071D-40CC-8B93-48F0D52BA66C}"/>
              </a:ext>
            </a:extLst>
          </p:cNvPr>
          <p:cNvSpPr>
            <a:spLocks noGrp="1"/>
          </p:cNvSpPr>
          <p:nvPr>
            <p:ph type="ctrTitle"/>
          </p:nvPr>
        </p:nvSpPr>
        <p:spPr>
          <a:xfrm>
            <a:off x="2043113" y="1122363"/>
            <a:ext cx="4527929" cy="4287836"/>
          </a:xfrm>
        </p:spPr>
        <p:txBody>
          <a:bodyPr anchor="ctr">
            <a:normAutofit/>
          </a:bodyPr>
          <a:lstStyle/>
          <a:p>
            <a:pPr algn="r"/>
            <a:r>
              <a:rPr lang="en-US" sz="6000" dirty="0"/>
              <a:t>Fast and frugal heuristics</a:t>
            </a:r>
            <a:endParaRPr lang="en-NZ" sz="6000" dirty="0"/>
          </a:p>
        </p:txBody>
      </p:sp>
      <p:sp>
        <p:nvSpPr>
          <p:cNvPr id="3" name="Subtitle 2">
            <a:extLst>
              <a:ext uri="{FF2B5EF4-FFF2-40B4-BE49-F238E27FC236}">
                <a16:creationId xmlns:a16="http://schemas.microsoft.com/office/drawing/2014/main" id="{DFFC1330-2D9B-4088-BE47-980CF56197CA}"/>
              </a:ext>
            </a:extLst>
          </p:cNvPr>
          <p:cNvSpPr>
            <a:spLocks noGrp="1"/>
          </p:cNvSpPr>
          <p:nvPr>
            <p:ph type="subTitle" idx="1"/>
          </p:nvPr>
        </p:nvSpPr>
        <p:spPr>
          <a:xfrm>
            <a:off x="7851631" y="1122363"/>
            <a:ext cx="2816368" cy="4287834"/>
          </a:xfrm>
        </p:spPr>
        <p:txBody>
          <a:bodyPr anchor="ctr">
            <a:normAutofit/>
          </a:bodyPr>
          <a:lstStyle/>
          <a:p>
            <a:r>
              <a:rPr lang="en-US" sz="2800" dirty="0">
                <a:solidFill>
                  <a:schemeClr val="tx1"/>
                </a:solidFill>
              </a:rPr>
              <a:t>A better way to model policy choice?</a:t>
            </a:r>
          </a:p>
        </p:txBody>
      </p:sp>
      <p:pic>
        <p:nvPicPr>
          <p:cNvPr id="1026" name="Picture 2" descr="Image result for waikato regional council">
            <a:extLst>
              <a:ext uri="{FF2B5EF4-FFF2-40B4-BE49-F238E27FC236}">
                <a16:creationId xmlns:a16="http://schemas.microsoft.com/office/drawing/2014/main" id="{4FCB9614-A0CF-40D6-96BD-A50A3C4355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8016" y="5172075"/>
            <a:ext cx="1905000" cy="14382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lated image">
            <a:extLst>
              <a:ext uri="{FF2B5EF4-FFF2-40B4-BE49-F238E27FC236}">
                <a16:creationId xmlns:a16="http://schemas.microsoft.com/office/drawing/2014/main" id="{9D81FC3C-5F44-4232-BCAB-8F3BF8D779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36449" y="4883150"/>
            <a:ext cx="1329134" cy="1727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E846DB6-1839-4FD5-B735-A4AAFB07B93B}"/>
              </a:ext>
            </a:extLst>
          </p:cNvPr>
          <p:cNvSpPr txBox="1"/>
          <p:nvPr/>
        </p:nvSpPr>
        <p:spPr>
          <a:xfrm>
            <a:off x="3045147" y="5942806"/>
            <a:ext cx="4049355" cy="523220"/>
          </a:xfrm>
          <a:prstGeom prst="rect">
            <a:avLst/>
          </a:prstGeom>
          <a:noFill/>
        </p:spPr>
        <p:txBody>
          <a:bodyPr wrap="square" rtlCol="0">
            <a:spAutoFit/>
          </a:bodyPr>
          <a:lstStyle/>
          <a:p>
            <a:r>
              <a:rPr lang="en-US" sz="2800" dirty="0"/>
              <a:t>By Yvonne Matthews</a:t>
            </a:r>
            <a:endParaRPr lang="en-NZ" sz="2800" dirty="0"/>
          </a:p>
        </p:txBody>
      </p:sp>
    </p:spTree>
    <p:extLst>
      <p:ext uri="{BB962C8B-B14F-4D97-AF65-F5344CB8AC3E}">
        <p14:creationId xmlns:p14="http://schemas.microsoft.com/office/powerpoint/2010/main" val="2007552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7962519" y="618518"/>
            <a:ext cx="3084891" cy="1478570"/>
          </a:xfrm>
        </p:spPr>
        <p:txBody>
          <a:bodyPr>
            <a:normAutofit/>
          </a:bodyPr>
          <a:lstStyle/>
          <a:p>
            <a:r>
              <a:rPr lang="en-US" sz="3200"/>
              <a:t>Example FFT output</a:t>
            </a:r>
            <a:endParaRPr lang="en-NZ" sz="3200"/>
          </a:p>
        </p:txBody>
      </p:sp>
      <p:sp>
        <p:nvSpPr>
          <p:cNvPr id="5" name="Content Placeholder 4">
            <a:extLst>
              <a:ext uri="{FF2B5EF4-FFF2-40B4-BE49-F238E27FC236}">
                <a16:creationId xmlns:a16="http://schemas.microsoft.com/office/drawing/2014/main" id="{A69B72DC-7E34-4F82-8AB5-940C700247BA}"/>
              </a:ext>
            </a:extLst>
          </p:cNvPr>
          <p:cNvSpPr>
            <a:spLocks noGrp="1"/>
          </p:cNvSpPr>
          <p:nvPr>
            <p:ph idx="1"/>
          </p:nvPr>
        </p:nvSpPr>
        <p:spPr>
          <a:xfrm>
            <a:off x="7962519" y="2249487"/>
            <a:ext cx="3084892" cy="3541714"/>
          </a:xfrm>
        </p:spPr>
        <p:txBody>
          <a:bodyPr>
            <a:normAutofit/>
          </a:bodyPr>
          <a:lstStyle/>
          <a:p>
            <a:pPr>
              <a:lnSpc>
                <a:spcPct val="110000"/>
              </a:lnSpc>
            </a:pPr>
            <a:r>
              <a:rPr lang="en-GB" sz="1800"/>
              <a:t>If individuals involved in this project have a successful track record, decide Yes.</a:t>
            </a:r>
          </a:p>
          <a:p>
            <a:pPr>
              <a:lnSpc>
                <a:spcPct val="110000"/>
              </a:lnSpc>
            </a:pPr>
            <a:r>
              <a:rPr lang="en-GB" sz="1800"/>
              <a:t>If Individuals involved in the </a:t>
            </a:r>
            <a:r>
              <a:rPr lang="en-GB" sz="1800" i="1"/>
              <a:t>other </a:t>
            </a:r>
            <a:r>
              <a:rPr lang="en-GB" sz="1800"/>
              <a:t>project do not have no track record, decide No.</a:t>
            </a:r>
          </a:p>
          <a:p>
            <a:pPr>
              <a:lnSpc>
                <a:spcPct val="110000"/>
              </a:lnSpc>
            </a:pPr>
            <a:r>
              <a:rPr lang="en-GB" sz="1800"/>
              <a:t>This project does has a substantial cost reduction, decide Yes, otherwise, decide No.</a:t>
            </a:r>
            <a:endParaRPr lang="en-NZ" sz="1800"/>
          </a:p>
        </p:txBody>
      </p:sp>
      <p:pic>
        <p:nvPicPr>
          <p:cNvPr id="6" name="Picture 5">
            <a:extLst>
              <a:ext uri="{FF2B5EF4-FFF2-40B4-BE49-F238E27FC236}">
                <a16:creationId xmlns:a16="http://schemas.microsoft.com/office/drawing/2014/main" id="{63659400-4A15-42EC-8178-62CEF8A0A8A8}"/>
              </a:ext>
            </a:extLst>
          </p:cNvPr>
          <p:cNvPicPr>
            <a:picLocks noChangeAspect="1"/>
          </p:cNvPicPr>
          <p:nvPr/>
        </p:nvPicPr>
        <p:blipFill rotWithShape="1">
          <a:blip r:embed="rId3"/>
          <a:srcRect l="7668" r="3060" b="2"/>
          <a:stretch/>
        </p:blipFill>
        <p:spPr>
          <a:xfrm>
            <a:off x="-5597" y="10"/>
            <a:ext cx="7558541" cy="6857990"/>
          </a:xfrm>
          <a:prstGeom prst="rect">
            <a:avLst/>
          </a:prstGeom>
        </p:spPr>
      </p:pic>
    </p:spTree>
    <p:extLst>
      <p:ext uri="{BB962C8B-B14F-4D97-AF65-F5344CB8AC3E}">
        <p14:creationId xmlns:p14="http://schemas.microsoft.com/office/powerpoint/2010/main" val="91608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7962519" y="618518"/>
            <a:ext cx="3084891" cy="1478570"/>
          </a:xfrm>
        </p:spPr>
        <p:txBody>
          <a:bodyPr>
            <a:normAutofit/>
          </a:bodyPr>
          <a:lstStyle/>
          <a:p>
            <a:r>
              <a:rPr lang="en-US" sz="3200" dirty="0"/>
              <a:t>KEY RESULTS</a:t>
            </a:r>
            <a:endParaRPr lang="en-NZ" sz="32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7962519" y="2249487"/>
            <a:ext cx="3084892" cy="3541714"/>
          </a:xfrm>
        </p:spPr>
        <p:txBody>
          <a:bodyPr>
            <a:normAutofit/>
          </a:bodyPr>
          <a:lstStyle/>
          <a:p>
            <a:pPr marL="285750">
              <a:spcAft>
                <a:spcPts val="600"/>
              </a:spcAft>
            </a:pPr>
            <a:r>
              <a:rPr lang="en-US" sz="1800" dirty="0"/>
              <a:t>FFT had better average predictive accuracy</a:t>
            </a:r>
          </a:p>
          <a:p>
            <a:pPr marL="285750">
              <a:spcAft>
                <a:spcPts val="600"/>
              </a:spcAft>
            </a:pPr>
            <a:r>
              <a:rPr lang="en-US" sz="1800" dirty="0"/>
              <a:t>FFT was more likely to be a better fit for </a:t>
            </a:r>
            <a:r>
              <a:rPr lang="en-US" sz="1800" i="1" dirty="0"/>
              <a:t>experienced</a:t>
            </a:r>
            <a:r>
              <a:rPr lang="en-US" sz="1800" dirty="0"/>
              <a:t> managers</a:t>
            </a:r>
          </a:p>
          <a:p>
            <a:pPr marL="285750">
              <a:spcAft>
                <a:spcPts val="600"/>
              </a:spcAft>
            </a:pPr>
            <a:r>
              <a:rPr lang="en-US" sz="1800" dirty="0"/>
              <a:t>Experienced managers used less information and had more stable rules</a:t>
            </a:r>
          </a:p>
        </p:txBody>
      </p:sp>
      <p:pic>
        <p:nvPicPr>
          <p:cNvPr id="7" name="Picture 6">
            <a:extLst>
              <a:ext uri="{FF2B5EF4-FFF2-40B4-BE49-F238E27FC236}">
                <a16:creationId xmlns:a16="http://schemas.microsoft.com/office/drawing/2014/main" id="{864F14EB-E705-4294-B948-A1A33527DF03}"/>
              </a:ext>
            </a:extLst>
          </p:cNvPr>
          <p:cNvPicPr>
            <a:picLocks noChangeAspect="1"/>
          </p:cNvPicPr>
          <p:nvPr/>
        </p:nvPicPr>
        <p:blipFill>
          <a:blip r:embed="rId3"/>
          <a:stretch>
            <a:fillRect/>
          </a:stretch>
        </p:blipFill>
        <p:spPr>
          <a:xfrm>
            <a:off x="-1" y="0"/>
            <a:ext cx="7480383" cy="6858000"/>
          </a:xfrm>
          <a:prstGeom prst="rect">
            <a:avLst/>
          </a:prstGeom>
        </p:spPr>
      </p:pic>
    </p:spTree>
    <p:extLst>
      <p:ext uri="{BB962C8B-B14F-4D97-AF65-F5344CB8AC3E}">
        <p14:creationId xmlns:p14="http://schemas.microsoft.com/office/powerpoint/2010/main" val="347098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7962519" y="618518"/>
            <a:ext cx="3084891" cy="1478570"/>
          </a:xfrm>
        </p:spPr>
        <p:txBody>
          <a:bodyPr>
            <a:normAutofit/>
          </a:bodyPr>
          <a:lstStyle/>
          <a:p>
            <a:r>
              <a:rPr lang="en-US" sz="3200" dirty="0"/>
              <a:t>When heuristics are rational</a:t>
            </a:r>
            <a:endParaRPr lang="en-NZ" sz="32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7962519" y="2249487"/>
            <a:ext cx="3084892" cy="3541714"/>
          </a:xfrm>
        </p:spPr>
        <p:txBody>
          <a:bodyPr>
            <a:normAutofit/>
          </a:bodyPr>
          <a:lstStyle/>
          <a:p>
            <a:r>
              <a:rPr lang="en-US" sz="1700"/>
              <a:t>Using full information (e.g. MNL) fits existing data better</a:t>
            </a:r>
          </a:p>
          <a:p>
            <a:r>
              <a:rPr lang="en-US" sz="1700"/>
              <a:t>But simple rules make better out-of-sample predictions</a:t>
            </a:r>
          </a:p>
          <a:p>
            <a:pPr lvl="1"/>
            <a:r>
              <a:rPr lang="en-US" sz="1700"/>
              <a:t> Evidence from finance, business, medical diagnoses, forecasting</a:t>
            </a:r>
          </a:p>
          <a:p>
            <a:r>
              <a:rPr lang="en-US" sz="1700"/>
              <a:t>“Ecological rationality” requires evaluation and adaption</a:t>
            </a:r>
          </a:p>
        </p:txBody>
      </p:sp>
      <p:pic>
        <p:nvPicPr>
          <p:cNvPr id="1026" name="Picture 2" descr="Image result for bias variance tradeoff">
            <a:extLst>
              <a:ext uri="{FF2B5EF4-FFF2-40B4-BE49-F238E27FC236}">
                <a16:creationId xmlns:a16="http://schemas.microsoft.com/office/drawing/2014/main" id="{C7570402-3565-4723-BF06-1B8EA951DA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165" r="1" b="1"/>
          <a:stretch/>
        </p:blipFill>
        <p:spPr bwMode="auto">
          <a:xfrm>
            <a:off x="-5597" y="10"/>
            <a:ext cx="755854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49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E5D51F4-4B2C-4E92-AD42-C0F8079BD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90ADF90-29DF-49C2-92C5-E75C306EDE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3" name="Rectangle 5">
              <a:extLst>
                <a:ext uri="{FF2B5EF4-FFF2-40B4-BE49-F238E27FC236}">
                  <a16:creationId xmlns:a16="http://schemas.microsoft.com/office/drawing/2014/main" id="{8D94EBD0-9E98-49B5-BCBB-C0E75E65995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4" name="Freeform 6">
              <a:extLst>
                <a:ext uri="{FF2B5EF4-FFF2-40B4-BE49-F238E27FC236}">
                  <a16:creationId xmlns:a16="http://schemas.microsoft.com/office/drawing/2014/main" id="{D234D58E-884C-476F-9B2D-7E6C29BCDC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 name="Freeform 7">
              <a:extLst>
                <a:ext uri="{FF2B5EF4-FFF2-40B4-BE49-F238E27FC236}">
                  <a16:creationId xmlns:a16="http://schemas.microsoft.com/office/drawing/2014/main" id="{6146033F-CB0A-44E4-A16A-95C026C900A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6" name="Freeform 8">
              <a:extLst>
                <a:ext uri="{FF2B5EF4-FFF2-40B4-BE49-F238E27FC236}">
                  <a16:creationId xmlns:a16="http://schemas.microsoft.com/office/drawing/2014/main" id="{22004D0A-5BA4-4D6F-AE5B-BCCF1CDBD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7" name="Freeform 9">
              <a:extLst>
                <a:ext uri="{FF2B5EF4-FFF2-40B4-BE49-F238E27FC236}">
                  <a16:creationId xmlns:a16="http://schemas.microsoft.com/office/drawing/2014/main" id="{19D61DD8-7030-4EF7-974E-9F87E80553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8" name="Freeform 10">
              <a:extLst>
                <a:ext uri="{FF2B5EF4-FFF2-40B4-BE49-F238E27FC236}">
                  <a16:creationId xmlns:a16="http://schemas.microsoft.com/office/drawing/2014/main" id="{79CE806A-0577-41E9-8F07-B6A7EFB4E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9" name="Freeform 11">
              <a:extLst>
                <a:ext uri="{FF2B5EF4-FFF2-40B4-BE49-F238E27FC236}">
                  <a16:creationId xmlns:a16="http://schemas.microsoft.com/office/drawing/2014/main" id="{6F58E8F2-EAC5-477C-93D6-1AC0E034F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0" name="Freeform 12">
              <a:extLst>
                <a:ext uri="{FF2B5EF4-FFF2-40B4-BE49-F238E27FC236}">
                  <a16:creationId xmlns:a16="http://schemas.microsoft.com/office/drawing/2014/main" id="{E90C5478-265D-4D73-8259-A0369435CE7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1" name="Freeform 13">
              <a:extLst>
                <a:ext uri="{FF2B5EF4-FFF2-40B4-BE49-F238E27FC236}">
                  <a16:creationId xmlns:a16="http://schemas.microsoft.com/office/drawing/2014/main" id="{AB688B6B-CD3A-4D50-B661-3BFFEE2D3C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2" name="Freeform 14">
              <a:extLst>
                <a:ext uri="{FF2B5EF4-FFF2-40B4-BE49-F238E27FC236}">
                  <a16:creationId xmlns:a16="http://schemas.microsoft.com/office/drawing/2014/main" id="{222BB8A2-A9CF-40A0-92DC-F2456B8B72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3" name="Freeform 15">
              <a:extLst>
                <a:ext uri="{FF2B5EF4-FFF2-40B4-BE49-F238E27FC236}">
                  <a16:creationId xmlns:a16="http://schemas.microsoft.com/office/drawing/2014/main" id="{E920BBCC-C237-4B3E-B2DA-B8172A392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4" name="Line 16">
              <a:extLst>
                <a:ext uri="{FF2B5EF4-FFF2-40B4-BE49-F238E27FC236}">
                  <a16:creationId xmlns:a16="http://schemas.microsoft.com/office/drawing/2014/main" id="{8A6B29A0-A4F7-448E-88D5-26F690D81F1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B52A6476-E345-40C8-AE07-B93E8A7E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6" name="Freeform 18">
              <a:extLst>
                <a:ext uri="{FF2B5EF4-FFF2-40B4-BE49-F238E27FC236}">
                  <a16:creationId xmlns:a16="http://schemas.microsoft.com/office/drawing/2014/main" id="{518D32FD-7EA1-4C43-AA4B-B9E10B684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7" name="Freeform 19">
              <a:extLst>
                <a:ext uri="{FF2B5EF4-FFF2-40B4-BE49-F238E27FC236}">
                  <a16:creationId xmlns:a16="http://schemas.microsoft.com/office/drawing/2014/main" id="{4AA62115-722D-4045-AE1B-771314CA2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8" name="Freeform 20">
              <a:extLst>
                <a:ext uri="{FF2B5EF4-FFF2-40B4-BE49-F238E27FC236}">
                  <a16:creationId xmlns:a16="http://schemas.microsoft.com/office/drawing/2014/main" id="{2C94E681-7784-4E31-B5B5-DDBF9C6143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9" name="Rectangle 21">
              <a:extLst>
                <a:ext uri="{FF2B5EF4-FFF2-40B4-BE49-F238E27FC236}">
                  <a16:creationId xmlns:a16="http://schemas.microsoft.com/office/drawing/2014/main" id="{9578B6A7-2499-4CFF-A6E5-0FDB1B8A274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30" name="Freeform 22">
              <a:extLst>
                <a:ext uri="{FF2B5EF4-FFF2-40B4-BE49-F238E27FC236}">
                  <a16:creationId xmlns:a16="http://schemas.microsoft.com/office/drawing/2014/main" id="{16B8D001-28C9-49CB-9B96-4D67E218C4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1" name="Freeform 23">
              <a:extLst>
                <a:ext uri="{FF2B5EF4-FFF2-40B4-BE49-F238E27FC236}">
                  <a16:creationId xmlns:a16="http://schemas.microsoft.com/office/drawing/2014/main" id="{90576248-23CA-477D-A630-4EA4F06F860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2" name="Freeform 24">
              <a:extLst>
                <a:ext uri="{FF2B5EF4-FFF2-40B4-BE49-F238E27FC236}">
                  <a16:creationId xmlns:a16="http://schemas.microsoft.com/office/drawing/2014/main" id="{29F00424-4DC1-4DD5-B429-EB428628A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3" name="Freeform 25">
              <a:extLst>
                <a:ext uri="{FF2B5EF4-FFF2-40B4-BE49-F238E27FC236}">
                  <a16:creationId xmlns:a16="http://schemas.microsoft.com/office/drawing/2014/main" id="{4D03BC62-061A-46A3-AEB3-75C125F3A4C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4" name="Freeform 26">
              <a:extLst>
                <a:ext uri="{FF2B5EF4-FFF2-40B4-BE49-F238E27FC236}">
                  <a16:creationId xmlns:a16="http://schemas.microsoft.com/office/drawing/2014/main" id="{7C0B4D4C-7EC6-47E0-8F9C-E0C4BCCE1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5" name="Freeform 27">
              <a:extLst>
                <a:ext uri="{FF2B5EF4-FFF2-40B4-BE49-F238E27FC236}">
                  <a16:creationId xmlns:a16="http://schemas.microsoft.com/office/drawing/2014/main" id="{346BF759-C964-4656-9724-9F6B9E75F6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6" name="Freeform 28">
              <a:extLst>
                <a:ext uri="{FF2B5EF4-FFF2-40B4-BE49-F238E27FC236}">
                  <a16:creationId xmlns:a16="http://schemas.microsoft.com/office/drawing/2014/main" id="{21A41F6C-9A3A-4A88-8369-173CEC967E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7" name="Freeform 29">
              <a:extLst>
                <a:ext uri="{FF2B5EF4-FFF2-40B4-BE49-F238E27FC236}">
                  <a16:creationId xmlns:a16="http://schemas.microsoft.com/office/drawing/2014/main" id="{C7719558-E4BA-41E1-AE9B-8B7C2826D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8" name="Freeform 30">
              <a:extLst>
                <a:ext uri="{FF2B5EF4-FFF2-40B4-BE49-F238E27FC236}">
                  <a16:creationId xmlns:a16="http://schemas.microsoft.com/office/drawing/2014/main" id="{685AD44B-443D-473E-BBE4-6877C1AF7C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9" name="Freeform 31">
              <a:extLst>
                <a:ext uri="{FF2B5EF4-FFF2-40B4-BE49-F238E27FC236}">
                  <a16:creationId xmlns:a16="http://schemas.microsoft.com/office/drawing/2014/main" id="{59D25FFB-6A08-4A00-8BE1-8C987B3D91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41" name="Picture 2">
            <a:extLst>
              <a:ext uri="{FF2B5EF4-FFF2-40B4-BE49-F238E27FC236}">
                <a16:creationId xmlns:a16="http://schemas.microsoft.com/office/drawing/2014/main" id="{E642A42B-C95B-433E-9A81-2174F72875C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43" name="Rectangle 42">
            <a:extLst>
              <a:ext uri="{FF2B5EF4-FFF2-40B4-BE49-F238E27FC236}">
                <a16:creationId xmlns:a16="http://schemas.microsoft.com/office/drawing/2014/main" id="{4C3D77CC-6916-4BF8-8CDF-71E4BF2E66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96E8897B-113F-4BE0-A8B0-6467E5A2E0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46" name="Rectangle 5">
              <a:extLst>
                <a:ext uri="{FF2B5EF4-FFF2-40B4-BE49-F238E27FC236}">
                  <a16:creationId xmlns:a16="http://schemas.microsoft.com/office/drawing/2014/main" id="{8C790BB1-DB5D-4D11-ACA1-045F7B5DBED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47" name="Freeform 6">
              <a:extLst>
                <a:ext uri="{FF2B5EF4-FFF2-40B4-BE49-F238E27FC236}">
                  <a16:creationId xmlns:a16="http://schemas.microsoft.com/office/drawing/2014/main" id="{14E82C3E-2BBF-4E7A-A4F1-B092898AF9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8" name="Freeform 7">
              <a:extLst>
                <a:ext uri="{FF2B5EF4-FFF2-40B4-BE49-F238E27FC236}">
                  <a16:creationId xmlns:a16="http://schemas.microsoft.com/office/drawing/2014/main" id="{BBD9DCED-205F-40C0-A8F6-09CA8AC21E7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9" name="Freeform 8">
              <a:extLst>
                <a:ext uri="{FF2B5EF4-FFF2-40B4-BE49-F238E27FC236}">
                  <a16:creationId xmlns:a16="http://schemas.microsoft.com/office/drawing/2014/main" id="{3E6B6536-B16B-44C8-BF75-0B51F159AA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0" name="Freeform 9">
              <a:extLst>
                <a:ext uri="{FF2B5EF4-FFF2-40B4-BE49-F238E27FC236}">
                  <a16:creationId xmlns:a16="http://schemas.microsoft.com/office/drawing/2014/main" id="{08673EBA-802C-469A-80AB-14A951A75A4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1" name="Freeform 10">
              <a:extLst>
                <a:ext uri="{FF2B5EF4-FFF2-40B4-BE49-F238E27FC236}">
                  <a16:creationId xmlns:a16="http://schemas.microsoft.com/office/drawing/2014/main" id="{75BB5611-2E78-4C27-8778-E8A39B157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2" name="Freeform 11">
              <a:extLst>
                <a:ext uri="{FF2B5EF4-FFF2-40B4-BE49-F238E27FC236}">
                  <a16:creationId xmlns:a16="http://schemas.microsoft.com/office/drawing/2014/main" id="{DCA85219-9A72-4256-A50C-799C0D0AE9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3" name="Freeform 12">
              <a:extLst>
                <a:ext uri="{FF2B5EF4-FFF2-40B4-BE49-F238E27FC236}">
                  <a16:creationId xmlns:a16="http://schemas.microsoft.com/office/drawing/2014/main" id="{46E28662-9979-4ACD-9DB1-9E4B1814FC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4" name="Freeform 13">
              <a:extLst>
                <a:ext uri="{FF2B5EF4-FFF2-40B4-BE49-F238E27FC236}">
                  <a16:creationId xmlns:a16="http://schemas.microsoft.com/office/drawing/2014/main" id="{A057C9FB-3B25-4A5E-A20E-B7773732EF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5" name="Freeform 14">
              <a:extLst>
                <a:ext uri="{FF2B5EF4-FFF2-40B4-BE49-F238E27FC236}">
                  <a16:creationId xmlns:a16="http://schemas.microsoft.com/office/drawing/2014/main" id="{596D5A52-895F-4C7B-BCEC-E4AB25C7E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6" name="Freeform 15">
              <a:extLst>
                <a:ext uri="{FF2B5EF4-FFF2-40B4-BE49-F238E27FC236}">
                  <a16:creationId xmlns:a16="http://schemas.microsoft.com/office/drawing/2014/main" id="{A3BFF1E9-0954-48E0-A32B-0664144673C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7" name="Line 16">
              <a:extLst>
                <a:ext uri="{FF2B5EF4-FFF2-40B4-BE49-F238E27FC236}">
                  <a16:creationId xmlns:a16="http://schemas.microsoft.com/office/drawing/2014/main" id="{40592818-8A9B-429B-8166-22A0893CB2E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8" name="Freeform 17">
              <a:extLst>
                <a:ext uri="{FF2B5EF4-FFF2-40B4-BE49-F238E27FC236}">
                  <a16:creationId xmlns:a16="http://schemas.microsoft.com/office/drawing/2014/main" id="{F52399E8-91EF-4363-81C4-4EBE3790A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9" name="Freeform 18">
              <a:extLst>
                <a:ext uri="{FF2B5EF4-FFF2-40B4-BE49-F238E27FC236}">
                  <a16:creationId xmlns:a16="http://schemas.microsoft.com/office/drawing/2014/main" id="{0DE18992-35FF-4D27-AAB7-88D9A7881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0" name="Freeform 19">
              <a:extLst>
                <a:ext uri="{FF2B5EF4-FFF2-40B4-BE49-F238E27FC236}">
                  <a16:creationId xmlns:a16="http://schemas.microsoft.com/office/drawing/2014/main" id="{162D7313-86C3-45AF-AC7A-C5429A228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1" name="Freeform 20">
              <a:extLst>
                <a:ext uri="{FF2B5EF4-FFF2-40B4-BE49-F238E27FC236}">
                  <a16:creationId xmlns:a16="http://schemas.microsoft.com/office/drawing/2014/main" id="{4033A1EE-166E-4246-AB00-AA91D7B800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2" name="Rectangle 21">
              <a:extLst>
                <a:ext uri="{FF2B5EF4-FFF2-40B4-BE49-F238E27FC236}">
                  <a16:creationId xmlns:a16="http://schemas.microsoft.com/office/drawing/2014/main" id="{9F5BA15F-D1CD-44A2-B643-2905763175F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63" name="Freeform 22">
              <a:extLst>
                <a:ext uri="{FF2B5EF4-FFF2-40B4-BE49-F238E27FC236}">
                  <a16:creationId xmlns:a16="http://schemas.microsoft.com/office/drawing/2014/main" id="{673D8FDD-D165-4834-B9F4-E15C5EBD5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4" name="Freeform 23">
              <a:extLst>
                <a:ext uri="{FF2B5EF4-FFF2-40B4-BE49-F238E27FC236}">
                  <a16:creationId xmlns:a16="http://schemas.microsoft.com/office/drawing/2014/main" id="{314E2D52-365D-407E-A832-01E0F86049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5" name="Freeform 24">
              <a:extLst>
                <a:ext uri="{FF2B5EF4-FFF2-40B4-BE49-F238E27FC236}">
                  <a16:creationId xmlns:a16="http://schemas.microsoft.com/office/drawing/2014/main" id="{299BE646-A2B8-42AB-8DE3-9E38BF21D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6" name="Freeform 25">
              <a:extLst>
                <a:ext uri="{FF2B5EF4-FFF2-40B4-BE49-F238E27FC236}">
                  <a16:creationId xmlns:a16="http://schemas.microsoft.com/office/drawing/2014/main" id="{B6CBF7F9-54D6-418C-B679-4A03F1AF11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7" name="Freeform 26">
              <a:extLst>
                <a:ext uri="{FF2B5EF4-FFF2-40B4-BE49-F238E27FC236}">
                  <a16:creationId xmlns:a16="http://schemas.microsoft.com/office/drawing/2014/main" id="{2B8FDD23-E511-4B50-8A45-E25C8EBFB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8" name="Freeform 27">
              <a:extLst>
                <a:ext uri="{FF2B5EF4-FFF2-40B4-BE49-F238E27FC236}">
                  <a16:creationId xmlns:a16="http://schemas.microsoft.com/office/drawing/2014/main" id="{B04AC64C-ACEE-462D-95F2-3D82FF090C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9" name="Freeform 28">
              <a:extLst>
                <a:ext uri="{FF2B5EF4-FFF2-40B4-BE49-F238E27FC236}">
                  <a16:creationId xmlns:a16="http://schemas.microsoft.com/office/drawing/2014/main" id="{9E0086A8-06D1-484E-805F-460346EB5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0" name="Freeform 29">
              <a:extLst>
                <a:ext uri="{FF2B5EF4-FFF2-40B4-BE49-F238E27FC236}">
                  <a16:creationId xmlns:a16="http://schemas.microsoft.com/office/drawing/2014/main" id="{1952C3C6-3706-447A-A721-81155E748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1" name="Freeform 30">
              <a:extLst>
                <a:ext uri="{FF2B5EF4-FFF2-40B4-BE49-F238E27FC236}">
                  <a16:creationId xmlns:a16="http://schemas.microsoft.com/office/drawing/2014/main" id="{F264C83C-EFE0-4E45-A20F-4A437FC28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2" name="Freeform 31">
              <a:extLst>
                <a:ext uri="{FF2B5EF4-FFF2-40B4-BE49-F238E27FC236}">
                  <a16:creationId xmlns:a16="http://schemas.microsoft.com/office/drawing/2014/main" id="{7E1F77A7-8C12-430E-A0C7-386E9FECC9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74" name="Picture 2">
            <a:extLst>
              <a:ext uri="{FF2B5EF4-FFF2-40B4-BE49-F238E27FC236}">
                <a16:creationId xmlns:a16="http://schemas.microsoft.com/office/drawing/2014/main" id="{B9535DE4-FAFA-446C-A46C-F06D18D305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A9BC19B4-EEA2-4473-8477-DD352861D9DB}"/>
              </a:ext>
            </a:extLst>
          </p:cNvPr>
          <p:cNvSpPr>
            <a:spLocks noGrp="1"/>
          </p:cNvSpPr>
          <p:nvPr>
            <p:ph type="title"/>
          </p:nvPr>
        </p:nvSpPr>
        <p:spPr>
          <a:xfrm>
            <a:off x="853330" y="1134683"/>
            <a:ext cx="2743310" cy="4255024"/>
          </a:xfrm>
        </p:spPr>
        <p:txBody>
          <a:bodyPr>
            <a:normAutofit/>
          </a:bodyPr>
          <a:lstStyle/>
          <a:p>
            <a:r>
              <a:rPr lang="en-US">
                <a:solidFill>
                  <a:srgbClr val="FFFFFF"/>
                </a:solidFill>
              </a:rPr>
              <a:t>When should we use FFTREEs</a:t>
            </a:r>
            <a:br>
              <a:rPr lang="en-US">
                <a:solidFill>
                  <a:srgbClr val="FFFFFF"/>
                </a:solidFill>
              </a:rPr>
            </a:br>
            <a:br>
              <a:rPr lang="en-US">
                <a:solidFill>
                  <a:srgbClr val="FFFFFF"/>
                </a:solidFill>
              </a:rPr>
            </a:br>
            <a:r>
              <a:rPr lang="en-US">
                <a:solidFill>
                  <a:srgbClr val="FFFFFF"/>
                </a:solidFill>
              </a:rPr>
              <a:t>…to explain or predict choice?</a:t>
            </a:r>
            <a:endParaRPr lang="en-NZ">
              <a:solidFill>
                <a:srgbClr val="FFFFFF"/>
              </a:solidFill>
            </a:endParaRPr>
          </a:p>
        </p:txBody>
      </p:sp>
      <p:graphicFrame>
        <p:nvGraphicFramePr>
          <p:cNvPr id="5" name="Content Placeholder 2">
            <a:extLst>
              <a:ext uri="{FF2B5EF4-FFF2-40B4-BE49-F238E27FC236}">
                <a16:creationId xmlns:a16="http://schemas.microsoft.com/office/drawing/2014/main" id="{5BFBD0C2-AA94-44C6-A04F-5FC448CAE291}"/>
              </a:ext>
            </a:extLst>
          </p:cNvPr>
          <p:cNvGraphicFramePr>
            <a:graphicFrameLocks noGrp="1"/>
          </p:cNvGraphicFramePr>
          <p:nvPr>
            <p:ph idx="1"/>
            <p:extLst>
              <p:ext uri="{D42A27DB-BD31-4B8C-83A1-F6EECF244321}">
                <p14:modId xmlns:p14="http://schemas.microsoft.com/office/powerpoint/2010/main" val="1154799635"/>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46569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E5D51F4-4B2C-4E92-AD42-C0F8079BD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90ADF90-29DF-49C2-92C5-E75C306EDE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3" name="Rectangle 5">
              <a:extLst>
                <a:ext uri="{FF2B5EF4-FFF2-40B4-BE49-F238E27FC236}">
                  <a16:creationId xmlns:a16="http://schemas.microsoft.com/office/drawing/2014/main" id="{8D94EBD0-9E98-49B5-BCBB-C0E75E65995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4" name="Freeform 6">
              <a:extLst>
                <a:ext uri="{FF2B5EF4-FFF2-40B4-BE49-F238E27FC236}">
                  <a16:creationId xmlns:a16="http://schemas.microsoft.com/office/drawing/2014/main" id="{D234D58E-884C-476F-9B2D-7E6C29BCDC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 name="Freeform 7">
              <a:extLst>
                <a:ext uri="{FF2B5EF4-FFF2-40B4-BE49-F238E27FC236}">
                  <a16:creationId xmlns:a16="http://schemas.microsoft.com/office/drawing/2014/main" id="{6146033F-CB0A-44E4-A16A-95C026C900A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6" name="Freeform 8">
              <a:extLst>
                <a:ext uri="{FF2B5EF4-FFF2-40B4-BE49-F238E27FC236}">
                  <a16:creationId xmlns:a16="http://schemas.microsoft.com/office/drawing/2014/main" id="{22004D0A-5BA4-4D6F-AE5B-BCCF1CDBD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7" name="Freeform 9">
              <a:extLst>
                <a:ext uri="{FF2B5EF4-FFF2-40B4-BE49-F238E27FC236}">
                  <a16:creationId xmlns:a16="http://schemas.microsoft.com/office/drawing/2014/main" id="{19D61DD8-7030-4EF7-974E-9F87E80553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8" name="Freeform 10">
              <a:extLst>
                <a:ext uri="{FF2B5EF4-FFF2-40B4-BE49-F238E27FC236}">
                  <a16:creationId xmlns:a16="http://schemas.microsoft.com/office/drawing/2014/main" id="{79CE806A-0577-41E9-8F07-B6A7EFB4E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9" name="Freeform 11">
              <a:extLst>
                <a:ext uri="{FF2B5EF4-FFF2-40B4-BE49-F238E27FC236}">
                  <a16:creationId xmlns:a16="http://schemas.microsoft.com/office/drawing/2014/main" id="{6F58E8F2-EAC5-477C-93D6-1AC0E034F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0" name="Freeform 12">
              <a:extLst>
                <a:ext uri="{FF2B5EF4-FFF2-40B4-BE49-F238E27FC236}">
                  <a16:creationId xmlns:a16="http://schemas.microsoft.com/office/drawing/2014/main" id="{E90C5478-265D-4D73-8259-A0369435CE7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1" name="Freeform 13">
              <a:extLst>
                <a:ext uri="{FF2B5EF4-FFF2-40B4-BE49-F238E27FC236}">
                  <a16:creationId xmlns:a16="http://schemas.microsoft.com/office/drawing/2014/main" id="{AB688B6B-CD3A-4D50-B661-3BFFEE2D3C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2" name="Freeform 14">
              <a:extLst>
                <a:ext uri="{FF2B5EF4-FFF2-40B4-BE49-F238E27FC236}">
                  <a16:creationId xmlns:a16="http://schemas.microsoft.com/office/drawing/2014/main" id="{222BB8A2-A9CF-40A0-92DC-F2456B8B72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3" name="Freeform 15">
              <a:extLst>
                <a:ext uri="{FF2B5EF4-FFF2-40B4-BE49-F238E27FC236}">
                  <a16:creationId xmlns:a16="http://schemas.microsoft.com/office/drawing/2014/main" id="{E920BBCC-C237-4B3E-B2DA-B8172A392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4" name="Line 16">
              <a:extLst>
                <a:ext uri="{FF2B5EF4-FFF2-40B4-BE49-F238E27FC236}">
                  <a16:creationId xmlns:a16="http://schemas.microsoft.com/office/drawing/2014/main" id="{8A6B29A0-A4F7-448E-88D5-26F690D81F1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B52A6476-E345-40C8-AE07-B93E8A7E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6" name="Freeform 18">
              <a:extLst>
                <a:ext uri="{FF2B5EF4-FFF2-40B4-BE49-F238E27FC236}">
                  <a16:creationId xmlns:a16="http://schemas.microsoft.com/office/drawing/2014/main" id="{518D32FD-7EA1-4C43-AA4B-B9E10B684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7" name="Freeform 19">
              <a:extLst>
                <a:ext uri="{FF2B5EF4-FFF2-40B4-BE49-F238E27FC236}">
                  <a16:creationId xmlns:a16="http://schemas.microsoft.com/office/drawing/2014/main" id="{4AA62115-722D-4045-AE1B-771314CA2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8" name="Freeform 20">
              <a:extLst>
                <a:ext uri="{FF2B5EF4-FFF2-40B4-BE49-F238E27FC236}">
                  <a16:creationId xmlns:a16="http://schemas.microsoft.com/office/drawing/2014/main" id="{2C94E681-7784-4E31-B5B5-DDBF9C6143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29" name="Rectangle 21">
              <a:extLst>
                <a:ext uri="{FF2B5EF4-FFF2-40B4-BE49-F238E27FC236}">
                  <a16:creationId xmlns:a16="http://schemas.microsoft.com/office/drawing/2014/main" id="{9578B6A7-2499-4CFF-A6E5-0FDB1B8A274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30" name="Freeform 22">
              <a:extLst>
                <a:ext uri="{FF2B5EF4-FFF2-40B4-BE49-F238E27FC236}">
                  <a16:creationId xmlns:a16="http://schemas.microsoft.com/office/drawing/2014/main" id="{16B8D001-28C9-49CB-9B96-4D67E218C4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1" name="Freeform 23">
              <a:extLst>
                <a:ext uri="{FF2B5EF4-FFF2-40B4-BE49-F238E27FC236}">
                  <a16:creationId xmlns:a16="http://schemas.microsoft.com/office/drawing/2014/main" id="{90576248-23CA-477D-A630-4EA4F06F860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2" name="Freeform 24">
              <a:extLst>
                <a:ext uri="{FF2B5EF4-FFF2-40B4-BE49-F238E27FC236}">
                  <a16:creationId xmlns:a16="http://schemas.microsoft.com/office/drawing/2014/main" id="{29F00424-4DC1-4DD5-B429-EB428628A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3" name="Freeform 25">
              <a:extLst>
                <a:ext uri="{FF2B5EF4-FFF2-40B4-BE49-F238E27FC236}">
                  <a16:creationId xmlns:a16="http://schemas.microsoft.com/office/drawing/2014/main" id="{4D03BC62-061A-46A3-AEB3-75C125F3A4C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4" name="Freeform 26">
              <a:extLst>
                <a:ext uri="{FF2B5EF4-FFF2-40B4-BE49-F238E27FC236}">
                  <a16:creationId xmlns:a16="http://schemas.microsoft.com/office/drawing/2014/main" id="{7C0B4D4C-7EC6-47E0-8F9C-E0C4BCCE1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5" name="Freeform 27">
              <a:extLst>
                <a:ext uri="{FF2B5EF4-FFF2-40B4-BE49-F238E27FC236}">
                  <a16:creationId xmlns:a16="http://schemas.microsoft.com/office/drawing/2014/main" id="{346BF759-C964-4656-9724-9F6B9E75F6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6" name="Freeform 28">
              <a:extLst>
                <a:ext uri="{FF2B5EF4-FFF2-40B4-BE49-F238E27FC236}">
                  <a16:creationId xmlns:a16="http://schemas.microsoft.com/office/drawing/2014/main" id="{21A41F6C-9A3A-4A88-8369-173CEC967E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7" name="Freeform 29">
              <a:extLst>
                <a:ext uri="{FF2B5EF4-FFF2-40B4-BE49-F238E27FC236}">
                  <a16:creationId xmlns:a16="http://schemas.microsoft.com/office/drawing/2014/main" id="{C7719558-E4BA-41E1-AE9B-8B7C2826D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8" name="Freeform 30">
              <a:extLst>
                <a:ext uri="{FF2B5EF4-FFF2-40B4-BE49-F238E27FC236}">
                  <a16:creationId xmlns:a16="http://schemas.microsoft.com/office/drawing/2014/main" id="{685AD44B-443D-473E-BBE4-6877C1AF7C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39" name="Freeform 31">
              <a:extLst>
                <a:ext uri="{FF2B5EF4-FFF2-40B4-BE49-F238E27FC236}">
                  <a16:creationId xmlns:a16="http://schemas.microsoft.com/office/drawing/2014/main" id="{59D25FFB-6A08-4A00-8BE1-8C987B3D91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41" name="Picture 2">
            <a:extLst>
              <a:ext uri="{FF2B5EF4-FFF2-40B4-BE49-F238E27FC236}">
                <a16:creationId xmlns:a16="http://schemas.microsoft.com/office/drawing/2014/main" id="{E642A42B-C95B-433E-9A81-2174F72875C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43" name="Rectangle 42">
            <a:extLst>
              <a:ext uri="{FF2B5EF4-FFF2-40B4-BE49-F238E27FC236}">
                <a16:creationId xmlns:a16="http://schemas.microsoft.com/office/drawing/2014/main" id="{4C3D77CC-6916-4BF8-8CDF-71E4BF2E66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96E8897B-113F-4BE0-A8B0-6467E5A2E0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46" name="Rectangle 5">
              <a:extLst>
                <a:ext uri="{FF2B5EF4-FFF2-40B4-BE49-F238E27FC236}">
                  <a16:creationId xmlns:a16="http://schemas.microsoft.com/office/drawing/2014/main" id="{8C790BB1-DB5D-4D11-ACA1-045F7B5DBED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47" name="Freeform 6">
              <a:extLst>
                <a:ext uri="{FF2B5EF4-FFF2-40B4-BE49-F238E27FC236}">
                  <a16:creationId xmlns:a16="http://schemas.microsoft.com/office/drawing/2014/main" id="{14E82C3E-2BBF-4E7A-A4F1-B092898AF9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8" name="Freeform 7">
              <a:extLst>
                <a:ext uri="{FF2B5EF4-FFF2-40B4-BE49-F238E27FC236}">
                  <a16:creationId xmlns:a16="http://schemas.microsoft.com/office/drawing/2014/main" id="{BBD9DCED-205F-40C0-A8F6-09CA8AC21E7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49" name="Freeform 8">
              <a:extLst>
                <a:ext uri="{FF2B5EF4-FFF2-40B4-BE49-F238E27FC236}">
                  <a16:creationId xmlns:a16="http://schemas.microsoft.com/office/drawing/2014/main" id="{3E6B6536-B16B-44C8-BF75-0B51F159AA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0" name="Freeform 9">
              <a:extLst>
                <a:ext uri="{FF2B5EF4-FFF2-40B4-BE49-F238E27FC236}">
                  <a16:creationId xmlns:a16="http://schemas.microsoft.com/office/drawing/2014/main" id="{08673EBA-802C-469A-80AB-14A951A75A4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1" name="Freeform 10">
              <a:extLst>
                <a:ext uri="{FF2B5EF4-FFF2-40B4-BE49-F238E27FC236}">
                  <a16:creationId xmlns:a16="http://schemas.microsoft.com/office/drawing/2014/main" id="{75BB5611-2E78-4C27-8778-E8A39B157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2" name="Freeform 11">
              <a:extLst>
                <a:ext uri="{FF2B5EF4-FFF2-40B4-BE49-F238E27FC236}">
                  <a16:creationId xmlns:a16="http://schemas.microsoft.com/office/drawing/2014/main" id="{DCA85219-9A72-4256-A50C-799C0D0AE9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3" name="Freeform 12">
              <a:extLst>
                <a:ext uri="{FF2B5EF4-FFF2-40B4-BE49-F238E27FC236}">
                  <a16:creationId xmlns:a16="http://schemas.microsoft.com/office/drawing/2014/main" id="{46E28662-9979-4ACD-9DB1-9E4B1814FC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4" name="Freeform 13">
              <a:extLst>
                <a:ext uri="{FF2B5EF4-FFF2-40B4-BE49-F238E27FC236}">
                  <a16:creationId xmlns:a16="http://schemas.microsoft.com/office/drawing/2014/main" id="{A057C9FB-3B25-4A5E-A20E-B7773732EF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5" name="Freeform 14">
              <a:extLst>
                <a:ext uri="{FF2B5EF4-FFF2-40B4-BE49-F238E27FC236}">
                  <a16:creationId xmlns:a16="http://schemas.microsoft.com/office/drawing/2014/main" id="{596D5A52-895F-4C7B-BCEC-E4AB25C7E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6" name="Freeform 15">
              <a:extLst>
                <a:ext uri="{FF2B5EF4-FFF2-40B4-BE49-F238E27FC236}">
                  <a16:creationId xmlns:a16="http://schemas.microsoft.com/office/drawing/2014/main" id="{A3BFF1E9-0954-48E0-A32B-0664144673C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7" name="Line 16">
              <a:extLst>
                <a:ext uri="{FF2B5EF4-FFF2-40B4-BE49-F238E27FC236}">
                  <a16:creationId xmlns:a16="http://schemas.microsoft.com/office/drawing/2014/main" id="{40592818-8A9B-429B-8166-22A0893CB2E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8" name="Freeform 17">
              <a:extLst>
                <a:ext uri="{FF2B5EF4-FFF2-40B4-BE49-F238E27FC236}">
                  <a16:creationId xmlns:a16="http://schemas.microsoft.com/office/drawing/2014/main" id="{F52399E8-91EF-4363-81C4-4EBE3790A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59" name="Freeform 18">
              <a:extLst>
                <a:ext uri="{FF2B5EF4-FFF2-40B4-BE49-F238E27FC236}">
                  <a16:creationId xmlns:a16="http://schemas.microsoft.com/office/drawing/2014/main" id="{0DE18992-35FF-4D27-AAB7-88D9A7881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0" name="Freeform 19">
              <a:extLst>
                <a:ext uri="{FF2B5EF4-FFF2-40B4-BE49-F238E27FC236}">
                  <a16:creationId xmlns:a16="http://schemas.microsoft.com/office/drawing/2014/main" id="{162D7313-86C3-45AF-AC7A-C5429A228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1" name="Freeform 20">
              <a:extLst>
                <a:ext uri="{FF2B5EF4-FFF2-40B4-BE49-F238E27FC236}">
                  <a16:creationId xmlns:a16="http://schemas.microsoft.com/office/drawing/2014/main" id="{4033A1EE-166E-4246-AB00-AA91D7B800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2" name="Rectangle 21">
              <a:extLst>
                <a:ext uri="{FF2B5EF4-FFF2-40B4-BE49-F238E27FC236}">
                  <a16:creationId xmlns:a16="http://schemas.microsoft.com/office/drawing/2014/main" id="{9F5BA15F-D1CD-44A2-B643-2905763175F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63" name="Freeform 22">
              <a:extLst>
                <a:ext uri="{FF2B5EF4-FFF2-40B4-BE49-F238E27FC236}">
                  <a16:creationId xmlns:a16="http://schemas.microsoft.com/office/drawing/2014/main" id="{673D8FDD-D165-4834-B9F4-E15C5EBD5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4" name="Freeform 23">
              <a:extLst>
                <a:ext uri="{FF2B5EF4-FFF2-40B4-BE49-F238E27FC236}">
                  <a16:creationId xmlns:a16="http://schemas.microsoft.com/office/drawing/2014/main" id="{314E2D52-365D-407E-A832-01E0F86049B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5" name="Freeform 24">
              <a:extLst>
                <a:ext uri="{FF2B5EF4-FFF2-40B4-BE49-F238E27FC236}">
                  <a16:creationId xmlns:a16="http://schemas.microsoft.com/office/drawing/2014/main" id="{299BE646-A2B8-42AB-8DE3-9E38BF21D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6" name="Freeform 25">
              <a:extLst>
                <a:ext uri="{FF2B5EF4-FFF2-40B4-BE49-F238E27FC236}">
                  <a16:creationId xmlns:a16="http://schemas.microsoft.com/office/drawing/2014/main" id="{B6CBF7F9-54D6-418C-B679-4A03F1AF11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7" name="Freeform 26">
              <a:extLst>
                <a:ext uri="{FF2B5EF4-FFF2-40B4-BE49-F238E27FC236}">
                  <a16:creationId xmlns:a16="http://schemas.microsoft.com/office/drawing/2014/main" id="{2B8FDD23-E511-4B50-8A45-E25C8EBFB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8" name="Freeform 27">
              <a:extLst>
                <a:ext uri="{FF2B5EF4-FFF2-40B4-BE49-F238E27FC236}">
                  <a16:creationId xmlns:a16="http://schemas.microsoft.com/office/drawing/2014/main" id="{B04AC64C-ACEE-462D-95F2-3D82FF090C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69" name="Freeform 28">
              <a:extLst>
                <a:ext uri="{FF2B5EF4-FFF2-40B4-BE49-F238E27FC236}">
                  <a16:creationId xmlns:a16="http://schemas.microsoft.com/office/drawing/2014/main" id="{9E0086A8-06D1-484E-805F-460346EB5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0" name="Freeform 29">
              <a:extLst>
                <a:ext uri="{FF2B5EF4-FFF2-40B4-BE49-F238E27FC236}">
                  <a16:creationId xmlns:a16="http://schemas.microsoft.com/office/drawing/2014/main" id="{1952C3C6-3706-447A-A721-81155E748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1" name="Freeform 30">
              <a:extLst>
                <a:ext uri="{FF2B5EF4-FFF2-40B4-BE49-F238E27FC236}">
                  <a16:creationId xmlns:a16="http://schemas.microsoft.com/office/drawing/2014/main" id="{F264C83C-EFE0-4E45-A20F-4A437FC28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72" name="Freeform 31">
              <a:extLst>
                <a:ext uri="{FF2B5EF4-FFF2-40B4-BE49-F238E27FC236}">
                  <a16:creationId xmlns:a16="http://schemas.microsoft.com/office/drawing/2014/main" id="{7E1F77A7-8C12-430E-A0C7-386E9FECC9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74" name="Picture 2">
            <a:extLst>
              <a:ext uri="{FF2B5EF4-FFF2-40B4-BE49-F238E27FC236}">
                <a16:creationId xmlns:a16="http://schemas.microsoft.com/office/drawing/2014/main" id="{B9535DE4-FAFA-446C-A46C-F06D18D305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7A542A71-EB07-4E05-ADD7-B8E5C97AA756}"/>
              </a:ext>
            </a:extLst>
          </p:cNvPr>
          <p:cNvSpPr>
            <a:spLocks noGrp="1"/>
          </p:cNvSpPr>
          <p:nvPr>
            <p:ph type="title"/>
          </p:nvPr>
        </p:nvSpPr>
        <p:spPr>
          <a:xfrm>
            <a:off x="853330" y="1134681"/>
            <a:ext cx="2743310" cy="4255025"/>
          </a:xfrm>
        </p:spPr>
        <p:txBody>
          <a:bodyPr>
            <a:normAutofit/>
          </a:bodyPr>
          <a:lstStyle/>
          <a:p>
            <a:r>
              <a:rPr lang="en-US" dirty="0">
                <a:solidFill>
                  <a:srgbClr val="FFFFFF"/>
                </a:solidFill>
              </a:rPr>
              <a:t>When Should we use FFTrees</a:t>
            </a:r>
            <a:br>
              <a:rPr lang="en-US" dirty="0">
                <a:solidFill>
                  <a:srgbClr val="FFFFFF"/>
                </a:solidFill>
              </a:rPr>
            </a:br>
            <a:r>
              <a:rPr lang="en-US" dirty="0">
                <a:solidFill>
                  <a:srgbClr val="FFFFFF"/>
                </a:solidFill>
              </a:rPr>
              <a:t> </a:t>
            </a:r>
            <a:br>
              <a:rPr lang="en-US" dirty="0">
                <a:solidFill>
                  <a:srgbClr val="FFFFFF"/>
                </a:solidFill>
              </a:rPr>
            </a:br>
            <a:r>
              <a:rPr lang="en-US" sz="2800" dirty="0">
                <a:solidFill>
                  <a:srgbClr val="FFFFFF"/>
                </a:solidFill>
              </a:rPr>
              <a:t>…for making decisions?</a:t>
            </a:r>
            <a:endParaRPr lang="en-NZ" dirty="0">
              <a:solidFill>
                <a:srgbClr val="FFFFFF"/>
              </a:solidFill>
            </a:endParaRPr>
          </a:p>
        </p:txBody>
      </p:sp>
      <p:graphicFrame>
        <p:nvGraphicFramePr>
          <p:cNvPr id="5" name="Content Placeholder 2">
            <a:extLst>
              <a:ext uri="{FF2B5EF4-FFF2-40B4-BE49-F238E27FC236}">
                <a16:creationId xmlns:a16="http://schemas.microsoft.com/office/drawing/2014/main" id="{2A9DE52A-B204-42E8-8BCA-277A27BA29B5}"/>
              </a:ext>
            </a:extLst>
          </p:cNvPr>
          <p:cNvGraphicFramePr>
            <a:graphicFrameLocks noGrp="1"/>
          </p:cNvGraphicFramePr>
          <p:nvPr>
            <p:ph idx="1"/>
            <p:extLst>
              <p:ext uri="{D42A27DB-BD31-4B8C-83A1-F6EECF244321}">
                <p14:modId xmlns:p14="http://schemas.microsoft.com/office/powerpoint/2010/main" val="1902797242"/>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5534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2973-3D25-4C6F-A415-5D63324D078A}"/>
              </a:ext>
            </a:extLst>
          </p:cNvPr>
          <p:cNvSpPr>
            <a:spLocks noGrp="1"/>
          </p:cNvSpPr>
          <p:nvPr>
            <p:ph type="title"/>
          </p:nvPr>
        </p:nvSpPr>
        <p:spPr>
          <a:xfrm>
            <a:off x="1141413" y="618518"/>
            <a:ext cx="9905998" cy="1478570"/>
          </a:xfrm>
        </p:spPr>
        <p:txBody>
          <a:bodyPr>
            <a:normAutofit/>
          </a:bodyPr>
          <a:lstStyle/>
          <a:p>
            <a:r>
              <a:rPr lang="en-US"/>
              <a:t>When </a:t>
            </a:r>
            <a:r>
              <a:rPr lang="en-US" u="sng"/>
              <a:t>not</a:t>
            </a:r>
            <a:r>
              <a:rPr lang="en-US"/>
              <a:t> to use FFTrees?</a:t>
            </a:r>
            <a:endParaRPr lang="en-NZ"/>
          </a:p>
        </p:txBody>
      </p:sp>
      <p:graphicFrame>
        <p:nvGraphicFramePr>
          <p:cNvPr id="6" name="Content Placeholder 2">
            <a:extLst>
              <a:ext uri="{FF2B5EF4-FFF2-40B4-BE49-F238E27FC236}">
                <a16:creationId xmlns:a16="http://schemas.microsoft.com/office/drawing/2014/main" id="{551D4488-6212-4112-8769-193BF9540929}"/>
              </a:ext>
            </a:extLst>
          </p:cNvPr>
          <p:cNvGraphicFramePr>
            <a:graphicFrameLocks noGrp="1"/>
          </p:cNvGraphicFramePr>
          <p:nvPr>
            <p:ph idx="1"/>
            <p:extLst>
              <p:ext uri="{D42A27DB-BD31-4B8C-83A1-F6EECF244321}">
                <p14:modId xmlns:p14="http://schemas.microsoft.com/office/powerpoint/2010/main" val="2206404271"/>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2103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A88F4-32E3-425A-8A35-3AF96A5CB7F4}"/>
              </a:ext>
            </a:extLst>
          </p:cNvPr>
          <p:cNvSpPr>
            <a:spLocks noGrp="1"/>
          </p:cNvSpPr>
          <p:nvPr>
            <p:ph type="title"/>
          </p:nvPr>
        </p:nvSpPr>
        <p:spPr/>
        <p:txBody>
          <a:bodyPr/>
          <a:lstStyle/>
          <a:p>
            <a:r>
              <a:rPr lang="en-US" dirty="0"/>
              <a:t>What next?</a:t>
            </a:r>
            <a:endParaRPr lang="en-NZ" dirty="0"/>
          </a:p>
        </p:txBody>
      </p:sp>
      <p:sp>
        <p:nvSpPr>
          <p:cNvPr id="3" name="Content Placeholder 2">
            <a:extLst>
              <a:ext uri="{FF2B5EF4-FFF2-40B4-BE49-F238E27FC236}">
                <a16:creationId xmlns:a16="http://schemas.microsoft.com/office/drawing/2014/main" id="{F816E38C-394B-4CC3-8F76-BF70055EF9C3}"/>
              </a:ext>
            </a:extLst>
          </p:cNvPr>
          <p:cNvSpPr>
            <a:spLocks noGrp="1"/>
          </p:cNvSpPr>
          <p:nvPr>
            <p:ph idx="1"/>
          </p:nvPr>
        </p:nvSpPr>
        <p:spPr>
          <a:xfrm>
            <a:off x="1141412" y="1939332"/>
            <a:ext cx="9905999" cy="3851869"/>
          </a:xfrm>
        </p:spPr>
        <p:txBody>
          <a:bodyPr/>
          <a:lstStyle/>
          <a:p>
            <a:r>
              <a:rPr lang="en-US" dirty="0"/>
              <a:t>The project about managers is wrapping up</a:t>
            </a:r>
          </a:p>
          <a:p>
            <a:r>
              <a:rPr lang="en-US" dirty="0"/>
              <a:t>Next I am going to apply the same methods and tools to environmental policy decisions</a:t>
            </a:r>
          </a:p>
          <a:p>
            <a:r>
              <a:rPr lang="en-US" dirty="0"/>
              <a:t>I am now designing a choice experiment to analyse:</a:t>
            </a:r>
          </a:p>
          <a:p>
            <a:pPr lvl="1"/>
            <a:r>
              <a:rPr lang="en-US" dirty="0"/>
              <a:t>Policy developers’ preferences for “economic instruments”</a:t>
            </a:r>
          </a:p>
          <a:p>
            <a:pPr lvl="1"/>
            <a:r>
              <a:rPr lang="en-US" dirty="0"/>
              <a:t>Decision rules used by experienced vs. graduate policy developers</a:t>
            </a:r>
          </a:p>
          <a:p>
            <a:pPr lvl="1"/>
            <a:r>
              <a:rPr lang="en-US" dirty="0"/>
              <a:t>Decision rules used when outcomes are relatively certain vs. deeply uncertain</a:t>
            </a:r>
          </a:p>
        </p:txBody>
      </p:sp>
    </p:spTree>
    <p:extLst>
      <p:ext uri="{BB962C8B-B14F-4D97-AF65-F5344CB8AC3E}">
        <p14:creationId xmlns:p14="http://schemas.microsoft.com/office/powerpoint/2010/main" val="2127003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3" y="618518"/>
            <a:ext cx="9905998" cy="1478570"/>
          </a:xfrm>
        </p:spPr>
        <p:txBody>
          <a:bodyPr>
            <a:normAutofit/>
          </a:bodyPr>
          <a:lstStyle/>
          <a:p>
            <a:r>
              <a:rPr lang="en-US" sz="3300" dirty="0"/>
              <a:t>Final words: </a:t>
            </a:r>
            <a:br>
              <a:rPr lang="en-US" sz="3300" dirty="0"/>
            </a:br>
            <a:r>
              <a:rPr lang="en-US" sz="2800" dirty="0"/>
              <a:t>how to be an ecologically rational economist:</a:t>
            </a:r>
            <a:endParaRPr lang="en-NZ" sz="3300" dirty="0"/>
          </a:p>
        </p:txBody>
      </p:sp>
      <p:graphicFrame>
        <p:nvGraphicFramePr>
          <p:cNvPr id="5" name="Content Placeholder 2">
            <a:extLst>
              <a:ext uri="{FF2B5EF4-FFF2-40B4-BE49-F238E27FC236}">
                <a16:creationId xmlns:a16="http://schemas.microsoft.com/office/drawing/2014/main" id="{3BFB37C6-39BE-424F-B1AD-78FF3F21DC27}"/>
              </a:ext>
            </a:extLst>
          </p:cNvPr>
          <p:cNvGraphicFramePr>
            <a:graphicFrameLocks noGrp="1"/>
          </p:cNvGraphicFramePr>
          <p:nvPr>
            <p:ph idx="1"/>
            <p:extLst>
              <p:ext uri="{D42A27DB-BD31-4B8C-83A1-F6EECF244321}">
                <p14:modId xmlns:p14="http://schemas.microsoft.com/office/powerpoint/2010/main" val="400113091"/>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3291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86E2-C394-474E-AB68-6E62AFE2EF2B}"/>
              </a:ext>
            </a:extLst>
          </p:cNvPr>
          <p:cNvSpPr>
            <a:spLocks noGrp="1"/>
          </p:cNvSpPr>
          <p:nvPr>
            <p:ph type="title"/>
          </p:nvPr>
        </p:nvSpPr>
        <p:spPr>
          <a:xfrm>
            <a:off x="1141411" y="748240"/>
            <a:ext cx="9906000" cy="1117073"/>
          </a:xfrm>
        </p:spPr>
        <p:txBody>
          <a:bodyPr>
            <a:normAutofit/>
          </a:bodyPr>
          <a:lstStyle/>
          <a:p>
            <a:pPr algn="ctr"/>
            <a:r>
              <a:rPr lang="en-US" sz="4000"/>
              <a:t>Abstract</a:t>
            </a:r>
            <a:endParaRPr lang="en-NZ" sz="4000"/>
          </a:p>
        </p:txBody>
      </p:sp>
      <p:sp>
        <p:nvSpPr>
          <p:cNvPr id="3" name="Content Placeholder 2">
            <a:extLst>
              <a:ext uri="{FF2B5EF4-FFF2-40B4-BE49-F238E27FC236}">
                <a16:creationId xmlns:a16="http://schemas.microsoft.com/office/drawing/2014/main" id="{44A93978-2030-4491-988E-5D361AA5166B}"/>
              </a:ext>
            </a:extLst>
          </p:cNvPr>
          <p:cNvSpPr>
            <a:spLocks noGrp="1"/>
          </p:cNvSpPr>
          <p:nvPr>
            <p:ph idx="1"/>
          </p:nvPr>
        </p:nvSpPr>
        <p:spPr>
          <a:xfrm>
            <a:off x="1206500" y="2249487"/>
            <a:ext cx="9840911" cy="3541714"/>
          </a:xfrm>
        </p:spPr>
        <p:txBody>
          <a:bodyPr anchor="t">
            <a:normAutofit/>
          </a:bodyPr>
          <a:lstStyle/>
          <a:p>
            <a:pPr marL="0" indent="0">
              <a:lnSpc>
                <a:spcPct val="110000"/>
              </a:lnSpc>
              <a:buNone/>
            </a:pPr>
            <a:r>
              <a:rPr lang="en-US" sz="1100"/>
              <a:t>Traditional economic theory would have us believe that rational decision-making requires full information and complete evaluation of all options. We have long known this is not how people usually make decisions. There is a mountain of literature about heuristics (simple rules) and biases which have condescendingly explained heuristics as shortcuts people use when they lack time or mental capacity. </a:t>
            </a:r>
          </a:p>
          <a:p>
            <a:pPr>
              <a:lnSpc>
                <a:spcPct val="110000"/>
              </a:lnSpc>
            </a:pPr>
            <a:endParaRPr lang="en-US" sz="1100"/>
          </a:p>
          <a:p>
            <a:pPr marL="0" indent="0">
              <a:lnSpc>
                <a:spcPct val="110000"/>
              </a:lnSpc>
              <a:buNone/>
            </a:pPr>
            <a:r>
              <a:rPr lang="en-US" sz="1100"/>
              <a:t>However, the real world often has too much uncertainty and ambiguity to make optimal decisions even with advanced computer models supporting our limited brains. Predictive accuracy involves a trade-off between bias and variance, with more complex models having higher variance. Recent studies have found - counter-intuitively - that simple decision rules  using key pieces of information can out-perform optimization models using full information. Heuristic models not only explain choices better, but also lead to better and more robust outcomes in many situations.  Evidence of this has been reported in areas such as financial investment, medicine, management, and marketing. What’s more, expert decision-makers tend to use less information than novices. This new understanding of rationality is known as  “ecological rationality” and requires learning and adapting decision strategies to the decision environment.</a:t>
            </a:r>
          </a:p>
          <a:p>
            <a:pPr>
              <a:lnSpc>
                <a:spcPct val="110000"/>
              </a:lnSpc>
            </a:pPr>
            <a:endParaRPr lang="en-US" sz="1100"/>
          </a:p>
          <a:p>
            <a:pPr marL="0" indent="0">
              <a:lnSpc>
                <a:spcPct val="110000"/>
              </a:lnSpc>
              <a:buNone/>
            </a:pPr>
            <a:r>
              <a:rPr lang="en-US" sz="1100"/>
              <a:t>What are the implications of this paradigm shift for environmental and resource economics? Environmental issues are synonymous with uncertainty and ambiguity, so traditional risk analysis and optimization models may not be “ecologically rational”. In this presentation I demonstrate the use of an R package to fit Fast and Frugal Trees - a heuristic classification tool - to a choice experiment data set. I show how to identify the rules individuals used, and  compare predictive accuracy with the MNL family of choice models. Finally, I describe the policy situations under which heuristic models might provide useful insights, and their limitations.</a:t>
            </a:r>
            <a:endParaRPr lang="en-NZ" sz="1100"/>
          </a:p>
        </p:txBody>
      </p:sp>
    </p:spTree>
    <p:extLst>
      <p:ext uri="{BB962C8B-B14F-4D97-AF65-F5344CB8AC3E}">
        <p14:creationId xmlns:p14="http://schemas.microsoft.com/office/powerpoint/2010/main" val="3771234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3" y="618518"/>
            <a:ext cx="9905998" cy="1478570"/>
          </a:xfrm>
        </p:spPr>
        <p:txBody>
          <a:bodyPr>
            <a:normAutofit/>
          </a:bodyPr>
          <a:lstStyle/>
          <a:p>
            <a:r>
              <a:rPr lang="en-US" dirty="0"/>
              <a:t>Background</a:t>
            </a:r>
            <a:endParaRPr lang="en-NZ" dirty="0"/>
          </a:p>
        </p:txBody>
      </p:sp>
      <p:pic>
        <p:nvPicPr>
          <p:cNvPr id="7" name="Graphic 6" descr="Dice ">
            <a:extLst>
              <a:ext uri="{FF2B5EF4-FFF2-40B4-BE49-F238E27FC236}">
                <a16:creationId xmlns:a16="http://schemas.microsoft.com/office/drawing/2014/main" id="{9348FEF9-0558-45BC-834F-3A1E341E7057}"/>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59027" y="2249487"/>
            <a:ext cx="3549650" cy="3549650"/>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5064369" y="2249487"/>
            <a:ext cx="5983042" cy="3541714"/>
          </a:xfrm>
        </p:spPr>
        <p:txBody>
          <a:bodyPr>
            <a:normAutofit/>
          </a:bodyPr>
          <a:lstStyle/>
          <a:p>
            <a:pPr>
              <a:lnSpc>
                <a:spcPct val="110000"/>
              </a:lnSpc>
            </a:pPr>
            <a:r>
              <a:rPr lang="en-NZ" sz="1700" dirty="0"/>
              <a:t>For the past year I have been working on a post-doc project to improve understanding about how managers decide to fund innovation projects when the future is uncertain</a:t>
            </a:r>
          </a:p>
          <a:p>
            <a:pPr>
              <a:lnSpc>
                <a:spcPct val="110000"/>
              </a:lnSpc>
            </a:pPr>
            <a:r>
              <a:rPr lang="en-NZ" sz="1700" dirty="0"/>
              <a:t>There are plenty of prescriptive theories about how managers </a:t>
            </a:r>
            <a:r>
              <a:rPr lang="en-NZ" sz="1700" i="1" dirty="0"/>
              <a:t>should</a:t>
            </a:r>
            <a:r>
              <a:rPr lang="en-NZ" sz="1700" dirty="0"/>
              <a:t> make decisions.  But managers usually don’t have enough information to apply these frameworks. Often, they can’t even quantify the risks or potential rewards</a:t>
            </a:r>
          </a:p>
          <a:p>
            <a:pPr>
              <a:lnSpc>
                <a:spcPct val="110000"/>
              </a:lnSpc>
            </a:pPr>
            <a:r>
              <a:rPr lang="en-NZ" sz="1700" dirty="0"/>
              <a:t>Does this situation </a:t>
            </a:r>
            <a:r>
              <a:rPr lang="en-NZ" sz="1700" i="1" dirty="0"/>
              <a:t>sound familiar</a:t>
            </a:r>
            <a:r>
              <a:rPr lang="en-NZ" sz="1700" dirty="0"/>
              <a:t> to anyone in environmental management</a:t>
            </a:r>
            <a:r>
              <a:rPr lang="en-NZ" sz="1700" i="1" dirty="0"/>
              <a:t>?</a:t>
            </a:r>
            <a:endParaRPr lang="en-NZ" sz="1700" dirty="0"/>
          </a:p>
          <a:p>
            <a:pPr>
              <a:lnSpc>
                <a:spcPct val="110000"/>
              </a:lnSpc>
            </a:pPr>
            <a:endParaRPr lang="en-NZ" sz="1700" dirty="0"/>
          </a:p>
        </p:txBody>
      </p:sp>
    </p:spTree>
    <p:extLst>
      <p:ext uri="{BB962C8B-B14F-4D97-AF65-F5344CB8AC3E}">
        <p14:creationId xmlns:p14="http://schemas.microsoft.com/office/powerpoint/2010/main" val="73603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Uncertainty terminology</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1928814"/>
            <a:ext cx="9840911" cy="3862388"/>
          </a:xfrm>
        </p:spPr>
        <p:txBody>
          <a:bodyPr anchor="t">
            <a:normAutofit lnSpcReduction="10000"/>
          </a:bodyPr>
          <a:lstStyle/>
          <a:p>
            <a:pPr marL="0" indent="0">
              <a:buNone/>
            </a:pPr>
            <a:r>
              <a:rPr lang="en-NZ" dirty="0"/>
              <a:t>Risk</a:t>
            </a:r>
          </a:p>
          <a:p>
            <a:pPr lvl="1"/>
            <a:r>
              <a:rPr lang="en-NZ" dirty="0"/>
              <a:t>When we know the probability of each possible future state (e.g. gambling)</a:t>
            </a:r>
          </a:p>
          <a:p>
            <a:pPr marL="0" indent="0">
              <a:buNone/>
            </a:pPr>
            <a:r>
              <a:rPr lang="en-NZ" dirty="0"/>
              <a:t>Uncertainty</a:t>
            </a:r>
          </a:p>
          <a:p>
            <a:pPr lvl="1"/>
            <a:r>
              <a:rPr lang="en-NZ" dirty="0"/>
              <a:t>When we know the possible future states, but not the probabilities (e.g. sea level rise)</a:t>
            </a:r>
          </a:p>
          <a:p>
            <a:pPr marL="0" indent="0">
              <a:buNone/>
            </a:pPr>
            <a:r>
              <a:rPr lang="en-NZ" dirty="0"/>
              <a:t>Deep uncertainty</a:t>
            </a:r>
          </a:p>
          <a:p>
            <a:pPr lvl="1"/>
            <a:r>
              <a:rPr lang="en-NZ" dirty="0"/>
              <a:t>When we don’t know the possible future states (e.g. new technologies or diseases)</a:t>
            </a:r>
          </a:p>
          <a:p>
            <a:pPr marL="0" indent="0">
              <a:buNone/>
            </a:pPr>
            <a:r>
              <a:rPr lang="en-NZ" dirty="0"/>
              <a:t>Ambiguity</a:t>
            </a:r>
          </a:p>
          <a:p>
            <a:pPr lvl="1"/>
            <a:r>
              <a:rPr lang="en-NZ" dirty="0"/>
              <a:t>When we can’t even agree on the </a:t>
            </a:r>
            <a:r>
              <a:rPr lang="en-NZ" i="1" dirty="0"/>
              <a:t>current state</a:t>
            </a:r>
            <a:endParaRPr lang="en-NZ" dirty="0"/>
          </a:p>
        </p:txBody>
      </p:sp>
      <p:grpSp>
        <p:nvGrpSpPr>
          <p:cNvPr id="9" name="Group 8">
            <a:extLst>
              <a:ext uri="{FF2B5EF4-FFF2-40B4-BE49-F238E27FC236}">
                <a16:creationId xmlns:a16="http://schemas.microsoft.com/office/drawing/2014/main" id="{2B545562-2ED9-445A-AB60-AED21302F11D}"/>
              </a:ext>
            </a:extLst>
          </p:cNvPr>
          <p:cNvGrpSpPr/>
          <p:nvPr/>
        </p:nvGrpSpPr>
        <p:grpSpPr>
          <a:xfrm>
            <a:off x="2098876" y="1816101"/>
            <a:ext cx="7349924" cy="461665"/>
            <a:chOff x="2098876" y="1816101"/>
            <a:chExt cx="7349924" cy="461665"/>
          </a:xfrm>
        </p:grpSpPr>
        <p:sp>
          <p:nvSpPr>
            <p:cNvPr id="6" name="TextBox 5">
              <a:extLst>
                <a:ext uri="{FF2B5EF4-FFF2-40B4-BE49-F238E27FC236}">
                  <a16:creationId xmlns:a16="http://schemas.microsoft.com/office/drawing/2014/main" id="{D3741054-AE27-4C31-9DA4-189B30D62F0C}"/>
                </a:ext>
              </a:extLst>
            </p:cNvPr>
            <p:cNvSpPr txBox="1"/>
            <p:nvPr/>
          </p:nvSpPr>
          <p:spPr>
            <a:xfrm>
              <a:off x="2671129" y="1816101"/>
              <a:ext cx="6777671" cy="461665"/>
            </a:xfrm>
            <a:prstGeom prst="rect">
              <a:avLst/>
            </a:prstGeom>
            <a:noFill/>
          </p:spPr>
          <p:txBody>
            <a:bodyPr wrap="square" rtlCol="0">
              <a:spAutoFit/>
            </a:bodyPr>
            <a:lstStyle/>
            <a:p>
              <a:r>
                <a:rPr lang="en-US" sz="2400" i="1" dirty="0">
                  <a:solidFill>
                    <a:srgbClr val="FF0000"/>
                  </a:solidFill>
                </a:rPr>
                <a:t>What analysis methods were designed for</a:t>
              </a:r>
              <a:endParaRPr lang="en-NZ" sz="2400" i="1" dirty="0">
                <a:solidFill>
                  <a:srgbClr val="FF0000"/>
                </a:solidFill>
              </a:endParaRPr>
            </a:p>
          </p:txBody>
        </p:sp>
        <p:sp>
          <p:nvSpPr>
            <p:cNvPr id="7" name="Arrow: Right 6">
              <a:extLst>
                <a:ext uri="{FF2B5EF4-FFF2-40B4-BE49-F238E27FC236}">
                  <a16:creationId xmlns:a16="http://schemas.microsoft.com/office/drawing/2014/main" id="{9BD0E677-59CB-402B-BD1A-7C373BCA7FAE}"/>
                </a:ext>
              </a:extLst>
            </p:cNvPr>
            <p:cNvSpPr/>
            <p:nvPr/>
          </p:nvSpPr>
          <p:spPr>
            <a:xfrm rot="10190836">
              <a:off x="2098876" y="1954237"/>
              <a:ext cx="490176" cy="23314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Tree>
    <p:extLst>
      <p:ext uri="{BB962C8B-B14F-4D97-AF65-F5344CB8AC3E}">
        <p14:creationId xmlns:p14="http://schemas.microsoft.com/office/powerpoint/2010/main" val="360055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Introducing heuristics</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2249487"/>
            <a:ext cx="9840911" cy="3541714"/>
          </a:xfrm>
        </p:spPr>
        <p:txBody>
          <a:bodyPr anchor="t">
            <a:normAutofit/>
          </a:bodyPr>
          <a:lstStyle/>
          <a:p>
            <a:r>
              <a:rPr lang="en-NZ" dirty="0"/>
              <a:t>A “heuristic” is a decision rule that is not necessarily optimal. It may involve mental shortcuts or use of less-than-full information</a:t>
            </a:r>
          </a:p>
          <a:p>
            <a:r>
              <a:rPr lang="en-NZ" dirty="0"/>
              <a:t>Introduced by an economist (Herbert Simon) and appropriated by psychologists (Tversky, Kahneman, </a:t>
            </a:r>
            <a:r>
              <a:rPr lang="en-NZ" dirty="0" err="1"/>
              <a:t>Gigerenzer</a:t>
            </a:r>
            <a:r>
              <a:rPr lang="en-NZ" dirty="0"/>
              <a:t>)</a:t>
            </a:r>
          </a:p>
          <a:p>
            <a:r>
              <a:rPr lang="en-NZ" dirty="0"/>
              <a:t>2 research streams:</a:t>
            </a:r>
          </a:p>
          <a:p>
            <a:pPr lvl="1"/>
            <a:r>
              <a:rPr lang="en-NZ" dirty="0"/>
              <a:t>Normative – how people </a:t>
            </a:r>
            <a:r>
              <a:rPr lang="en-NZ" i="1" dirty="0"/>
              <a:t>actually </a:t>
            </a:r>
            <a:r>
              <a:rPr lang="en-NZ" dirty="0"/>
              <a:t>make decisions</a:t>
            </a:r>
          </a:p>
          <a:p>
            <a:pPr lvl="1"/>
            <a:r>
              <a:rPr lang="en-NZ" dirty="0"/>
              <a:t>Prescriptive – how people </a:t>
            </a:r>
            <a:r>
              <a:rPr lang="en-NZ" i="1" dirty="0"/>
              <a:t>should</a:t>
            </a:r>
            <a:r>
              <a:rPr lang="en-NZ" dirty="0"/>
              <a:t> make decisions</a:t>
            </a:r>
          </a:p>
          <a:p>
            <a:endParaRPr lang="en-NZ" dirty="0"/>
          </a:p>
          <a:p>
            <a:endParaRPr lang="en-NZ" dirty="0"/>
          </a:p>
        </p:txBody>
      </p:sp>
    </p:spTree>
    <p:extLst>
      <p:ext uri="{BB962C8B-B14F-4D97-AF65-F5344CB8AC3E}">
        <p14:creationId xmlns:p14="http://schemas.microsoft.com/office/powerpoint/2010/main" val="1437236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How people </a:t>
            </a:r>
            <a:r>
              <a:rPr lang="en-US" sz="4000" i="1" dirty="0"/>
              <a:t>actually</a:t>
            </a:r>
            <a:r>
              <a:rPr lang="en-US" sz="4000" dirty="0"/>
              <a:t> make decisions</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1928814"/>
            <a:ext cx="9840911" cy="4180946"/>
          </a:xfrm>
        </p:spPr>
        <p:txBody>
          <a:bodyPr anchor="t">
            <a:normAutofit fontScale="85000" lnSpcReduction="20000"/>
          </a:bodyPr>
          <a:lstStyle/>
          <a:p>
            <a:r>
              <a:rPr lang="en-NZ" dirty="0"/>
              <a:t>People frequently depart from the standard model of utility maximisation</a:t>
            </a:r>
          </a:p>
          <a:p>
            <a:r>
              <a:rPr lang="en-NZ" dirty="0"/>
              <a:t>Behavioural labels include: satisficing, take-the-best, elimination-by-aspects, lexicography</a:t>
            </a:r>
          </a:p>
          <a:p>
            <a:r>
              <a:rPr lang="en-NZ" dirty="0"/>
              <a:t>When do people follow the standard of “rationality”?</a:t>
            </a:r>
          </a:p>
          <a:p>
            <a:pPr lvl="1"/>
            <a:r>
              <a:rPr lang="en-NZ" dirty="0"/>
              <a:t>When making decisions that they encounter frequently, and have experienced the consequences</a:t>
            </a:r>
          </a:p>
          <a:p>
            <a:r>
              <a:rPr lang="en-NZ" dirty="0"/>
              <a:t>When do they </a:t>
            </a:r>
            <a:r>
              <a:rPr lang="en-NZ" i="1" dirty="0"/>
              <a:t>not</a:t>
            </a:r>
            <a:r>
              <a:rPr lang="en-NZ" dirty="0"/>
              <a:t>?</a:t>
            </a:r>
          </a:p>
          <a:p>
            <a:pPr lvl="1"/>
            <a:r>
              <a:rPr lang="en-NZ" dirty="0"/>
              <a:t>When the options are unfamiliar to them</a:t>
            </a:r>
          </a:p>
          <a:p>
            <a:pPr lvl="1"/>
            <a:r>
              <a:rPr lang="en-NZ" dirty="0"/>
              <a:t>When their preferences have thresholds (i.e. minimum acceptable quality)</a:t>
            </a:r>
          </a:p>
          <a:p>
            <a:pPr lvl="1"/>
            <a:r>
              <a:rPr lang="en-NZ" dirty="0"/>
              <a:t>When they are uncertain about the outcomes</a:t>
            </a:r>
          </a:p>
          <a:p>
            <a:pPr lvl="1"/>
            <a:r>
              <a:rPr lang="en-NZ" dirty="0"/>
              <a:t>When it’s too difficult</a:t>
            </a:r>
          </a:p>
          <a:p>
            <a:pPr lvl="1"/>
            <a:r>
              <a:rPr lang="en-NZ" dirty="0"/>
              <a:t>When they are short of time</a:t>
            </a:r>
          </a:p>
          <a:p>
            <a:pPr lvl="1"/>
            <a:r>
              <a:rPr lang="en-NZ" dirty="0"/>
              <a:t>When they don’t care</a:t>
            </a:r>
          </a:p>
        </p:txBody>
      </p:sp>
      <p:sp>
        <p:nvSpPr>
          <p:cNvPr id="4" name="Oval 3">
            <a:extLst>
              <a:ext uri="{FF2B5EF4-FFF2-40B4-BE49-F238E27FC236}">
                <a16:creationId xmlns:a16="http://schemas.microsoft.com/office/drawing/2014/main" id="{9AF89144-DE11-4EAF-90F5-3832F9E3CAC8}"/>
              </a:ext>
            </a:extLst>
          </p:cNvPr>
          <p:cNvSpPr/>
          <p:nvPr/>
        </p:nvSpPr>
        <p:spPr>
          <a:xfrm>
            <a:off x="3255795" y="4481513"/>
            <a:ext cx="2840205" cy="5603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97291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Models of Decision Making</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1928814"/>
            <a:ext cx="9840911" cy="4180946"/>
          </a:xfrm>
        </p:spPr>
        <p:txBody>
          <a:bodyPr anchor="t">
            <a:normAutofit/>
          </a:bodyPr>
          <a:lstStyle/>
          <a:p>
            <a:r>
              <a:rPr lang="en-US" dirty="0"/>
              <a:t>R</a:t>
            </a:r>
            <a:r>
              <a:rPr lang="en-NZ" dirty="0" err="1"/>
              <a:t>andom</a:t>
            </a:r>
            <a:r>
              <a:rPr lang="en-NZ" dirty="0"/>
              <a:t> utility choice models based on rational expectations are still widely used. Why?</a:t>
            </a:r>
          </a:p>
          <a:p>
            <a:pPr lvl="1"/>
            <a:r>
              <a:rPr lang="en-NZ" dirty="0"/>
              <a:t>Numerous extensions to accommodate “non-standard” behaviour</a:t>
            </a:r>
          </a:p>
          <a:p>
            <a:pPr lvl="1"/>
            <a:r>
              <a:rPr lang="en-NZ" dirty="0"/>
              <a:t>In </a:t>
            </a:r>
            <a:r>
              <a:rPr lang="en-NZ" i="1" dirty="0"/>
              <a:t>aggregate</a:t>
            </a:r>
            <a:r>
              <a:rPr lang="en-NZ" dirty="0"/>
              <a:t>, it approximates reality</a:t>
            </a:r>
          </a:p>
          <a:p>
            <a:pPr lvl="1"/>
            <a:r>
              <a:rPr lang="en-NZ" dirty="0"/>
              <a:t>Choice experiments are designed to encourage “standard” behaviour</a:t>
            </a:r>
          </a:p>
          <a:p>
            <a:r>
              <a:rPr lang="en-NZ" dirty="0"/>
              <a:t>An alternative: fast-and-frugal trees</a:t>
            </a:r>
          </a:p>
          <a:p>
            <a:pPr lvl="1"/>
            <a:r>
              <a:rPr lang="en-NZ" dirty="0"/>
              <a:t>Built from highly flexible non-linear building blocks of disjunctions and conjunctions</a:t>
            </a:r>
          </a:p>
          <a:p>
            <a:pPr lvl="1"/>
            <a:r>
              <a:rPr lang="en-NZ" dirty="0"/>
              <a:t>Accounts for the bounded nature of cognition and information</a:t>
            </a:r>
          </a:p>
          <a:p>
            <a:pPr lvl="1"/>
            <a:r>
              <a:rPr lang="en-NZ" dirty="0"/>
              <a:t>Useful for understanding the microeconomic foundations of decisions</a:t>
            </a:r>
          </a:p>
          <a:p>
            <a:pPr lvl="1"/>
            <a:endParaRPr lang="en-NZ" dirty="0"/>
          </a:p>
        </p:txBody>
      </p:sp>
    </p:spTree>
    <p:extLst>
      <p:ext uri="{BB962C8B-B14F-4D97-AF65-F5344CB8AC3E}">
        <p14:creationId xmlns:p14="http://schemas.microsoft.com/office/powerpoint/2010/main" val="16509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All about Fast-And-Frugal Trees</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1928814"/>
            <a:ext cx="9840911" cy="4180946"/>
          </a:xfrm>
        </p:spPr>
        <p:txBody>
          <a:bodyPr anchor="t">
            <a:normAutofit fontScale="85000" lnSpcReduction="10000"/>
          </a:bodyPr>
          <a:lstStyle/>
          <a:p>
            <a:r>
              <a:rPr lang="en-US" sz="2800" dirty="0"/>
              <a:t>They are </a:t>
            </a:r>
            <a:r>
              <a:rPr lang="en-US" sz="2800" i="1" dirty="0"/>
              <a:t>fast</a:t>
            </a:r>
            <a:r>
              <a:rPr lang="en-US" sz="2800" dirty="0"/>
              <a:t> because they allow a decision as soon as the crucial important information has been evaluated</a:t>
            </a:r>
          </a:p>
          <a:p>
            <a:r>
              <a:rPr lang="en-US" sz="2800" dirty="0"/>
              <a:t>They are </a:t>
            </a:r>
            <a:r>
              <a:rPr lang="en-US" sz="2800" i="1" dirty="0"/>
              <a:t>frugal </a:t>
            </a:r>
            <a:r>
              <a:rPr lang="en-US" sz="2800" dirty="0"/>
              <a:t>because only one piece of information is evaluated at each branch</a:t>
            </a:r>
          </a:p>
          <a:p>
            <a:r>
              <a:rPr lang="en-US" sz="2800" dirty="0"/>
              <a:t>For the psychological justification see </a:t>
            </a:r>
            <a:r>
              <a:rPr lang="en-US" sz="2800" dirty="0" err="1"/>
              <a:t>Gigerenzer</a:t>
            </a:r>
            <a:r>
              <a:rPr lang="en-US" sz="2800" dirty="0"/>
              <a:t> et al. (1990s onwards)</a:t>
            </a:r>
          </a:p>
          <a:p>
            <a:r>
              <a:rPr lang="en-US" sz="2800" dirty="0"/>
              <a:t>For the specification see </a:t>
            </a:r>
            <a:r>
              <a:rPr lang="en-US" sz="2800" dirty="0" err="1"/>
              <a:t>Martignon</a:t>
            </a:r>
            <a:r>
              <a:rPr lang="en-US" sz="2800" dirty="0"/>
              <a:t> et al. (2003 &amp; 2008)</a:t>
            </a:r>
          </a:p>
          <a:p>
            <a:r>
              <a:rPr lang="en-US" sz="2800" dirty="0"/>
              <a:t>For the connection with economic theory see Braithwaite et al. (2017)</a:t>
            </a:r>
          </a:p>
          <a:p>
            <a:r>
              <a:rPr lang="en-US" sz="2800" dirty="0"/>
              <a:t>To try it yourself use the R package FFTrees (Phillips et al., 2017)</a:t>
            </a:r>
            <a:endParaRPr lang="en-NZ" sz="2800" dirty="0"/>
          </a:p>
        </p:txBody>
      </p:sp>
    </p:spTree>
    <p:extLst>
      <p:ext uri="{BB962C8B-B14F-4D97-AF65-F5344CB8AC3E}">
        <p14:creationId xmlns:p14="http://schemas.microsoft.com/office/powerpoint/2010/main" val="342565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B1AD-A5FD-447B-B595-3952399E5807}"/>
              </a:ext>
            </a:extLst>
          </p:cNvPr>
          <p:cNvSpPr>
            <a:spLocks noGrp="1"/>
          </p:cNvSpPr>
          <p:nvPr>
            <p:ph type="title"/>
          </p:nvPr>
        </p:nvSpPr>
        <p:spPr>
          <a:xfrm>
            <a:off x="1141411" y="748240"/>
            <a:ext cx="9906000" cy="1117073"/>
          </a:xfrm>
        </p:spPr>
        <p:txBody>
          <a:bodyPr>
            <a:normAutofit/>
          </a:bodyPr>
          <a:lstStyle/>
          <a:p>
            <a:pPr algn="ctr"/>
            <a:r>
              <a:rPr lang="en-US" sz="4000" dirty="0"/>
              <a:t>Back to the Manager experiment</a:t>
            </a:r>
            <a:endParaRPr lang="en-NZ" sz="4000" dirty="0"/>
          </a:p>
        </p:txBody>
      </p:sp>
      <p:sp>
        <p:nvSpPr>
          <p:cNvPr id="3" name="Content Placeholder 2">
            <a:extLst>
              <a:ext uri="{FF2B5EF4-FFF2-40B4-BE49-F238E27FC236}">
                <a16:creationId xmlns:a16="http://schemas.microsoft.com/office/drawing/2014/main" id="{D4151484-13D9-4D53-8C9B-AB12F66347C8}"/>
              </a:ext>
            </a:extLst>
          </p:cNvPr>
          <p:cNvSpPr>
            <a:spLocks noGrp="1"/>
          </p:cNvSpPr>
          <p:nvPr>
            <p:ph idx="1"/>
          </p:nvPr>
        </p:nvSpPr>
        <p:spPr>
          <a:xfrm>
            <a:off x="1206500" y="1928814"/>
            <a:ext cx="9840911" cy="4180946"/>
          </a:xfrm>
        </p:spPr>
        <p:txBody>
          <a:bodyPr anchor="t">
            <a:normAutofit/>
          </a:bodyPr>
          <a:lstStyle/>
          <a:p>
            <a:r>
              <a:rPr lang="en-US" sz="2800" dirty="0"/>
              <a:t>For the project about business innovation decisions I developed a choice experiment and we got actual managers to answer it</a:t>
            </a:r>
          </a:p>
          <a:p>
            <a:r>
              <a:rPr lang="en-US" sz="2800" dirty="0"/>
              <a:t>I fitted both random-utility choice models AND fast-and-frugal trees to the choice data</a:t>
            </a:r>
          </a:p>
          <a:p>
            <a:pPr lvl="1"/>
            <a:r>
              <a:rPr lang="en-US" sz="2400" dirty="0"/>
              <a:t>Compared predictive accuracy</a:t>
            </a:r>
          </a:p>
          <a:p>
            <a:pPr lvl="1"/>
            <a:r>
              <a:rPr lang="en-US" sz="2400" dirty="0"/>
              <a:t>Compared the decision rules used with management theory</a:t>
            </a:r>
            <a:endParaRPr lang="en-NZ" sz="2400" dirty="0"/>
          </a:p>
        </p:txBody>
      </p:sp>
    </p:spTree>
    <p:extLst>
      <p:ext uri="{BB962C8B-B14F-4D97-AF65-F5344CB8AC3E}">
        <p14:creationId xmlns:p14="http://schemas.microsoft.com/office/powerpoint/2010/main" val="1925009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social media post&#10;&#10;Description automatically generated">
            <a:extLst>
              <a:ext uri="{FF2B5EF4-FFF2-40B4-BE49-F238E27FC236}">
                <a16:creationId xmlns:a16="http://schemas.microsoft.com/office/drawing/2014/main" id="{FD35BE58-27FD-4C6F-9ECE-61E1B1FB3E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17140" y="-23880"/>
            <a:ext cx="10074860" cy="6881880"/>
          </a:xfrm>
        </p:spPr>
      </p:pic>
    </p:spTree>
    <p:extLst>
      <p:ext uri="{BB962C8B-B14F-4D97-AF65-F5344CB8AC3E}">
        <p14:creationId xmlns:p14="http://schemas.microsoft.com/office/powerpoint/2010/main" val="3404525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1277</Words>
  <Application>Microsoft Office PowerPoint</Application>
  <PresentationFormat>Widescreen</PresentationFormat>
  <Paragraphs>123</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Tw Cen MT</vt:lpstr>
      <vt:lpstr>Circuit</vt:lpstr>
      <vt:lpstr>Fast and frugal heuristics</vt:lpstr>
      <vt:lpstr>Background</vt:lpstr>
      <vt:lpstr>Uncertainty terminology</vt:lpstr>
      <vt:lpstr>Introducing heuristics</vt:lpstr>
      <vt:lpstr>How people actually make decisions</vt:lpstr>
      <vt:lpstr>Models of Decision Making</vt:lpstr>
      <vt:lpstr>All about Fast-And-Frugal Trees</vt:lpstr>
      <vt:lpstr>Back to the Manager experiment</vt:lpstr>
      <vt:lpstr>PowerPoint Presentation</vt:lpstr>
      <vt:lpstr>Example FFT output</vt:lpstr>
      <vt:lpstr>KEY RESULTS</vt:lpstr>
      <vt:lpstr>When heuristics are rational</vt:lpstr>
      <vt:lpstr>When should we use FFTREEs  …to explain or predict choice?</vt:lpstr>
      <vt:lpstr>When Should we use FFTrees   …for making decisions?</vt:lpstr>
      <vt:lpstr>When not to use FFTrees?</vt:lpstr>
      <vt:lpstr>What next?</vt:lpstr>
      <vt:lpstr>Final words:  how to be an ecologically rational economist:</vt:lpstr>
      <vt:lpstr>Abstract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and frugal heuristics</dc:title>
  <dc:creator>Yvonne Matthews</dc:creator>
  <cp:lastModifiedBy>Yvonne Matthews</cp:lastModifiedBy>
  <cp:revision>12</cp:revision>
  <dcterms:created xsi:type="dcterms:W3CDTF">2019-08-27T07:36:59Z</dcterms:created>
  <dcterms:modified xsi:type="dcterms:W3CDTF">2019-11-06T20:30:17Z</dcterms:modified>
</cp:coreProperties>
</file>