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5" r:id="rId6"/>
    <p:sldId id="278" r:id="rId7"/>
    <p:sldId id="295" r:id="rId8"/>
    <p:sldId id="296" r:id="rId9"/>
    <p:sldId id="287" r:id="rId10"/>
    <p:sldId id="294" r:id="rId11"/>
    <p:sldId id="265" r:id="rId12"/>
    <p:sldId id="291" r:id="rId13"/>
    <p:sldId id="297" r:id="rId14"/>
    <p:sldId id="286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3595" autoAdjust="0"/>
  </p:normalViewPr>
  <p:slideViewPr>
    <p:cSldViewPr snapToGrid="0">
      <p:cViewPr varScale="1">
        <p:scale>
          <a:sx n="91" d="100"/>
          <a:sy n="91" d="100"/>
        </p:scale>
        <p:origin x="56" y="344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ud\Desktop\prague\NZ%20Conference\RTAIS_Evolution_Dashboard_2022_08_23_11_41_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ud\Desktop\prague\NZ%20Conference\RTAIS_Evolution_Dashboard_2022_08_23_11_41_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Goods notifications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11</c:v>
                </c:pt>
                <c:pt idx="6">
                  <c:v>8</c:v>
                </c:pt>
                <c:pt idx="7">
                  <c:v>9</c:v>
                </c:pt>
                <c:pt idx="8">
                  <c:v>15</c:v>
                </c:pt>
                <c:pt idx="9">
                  <c:v>11</c:v>
                </c:pt>
                <c:pt idx="10">
                  <c:v>13</c:v>
                </c:pt>
                <c:pt idx="11">
                  <c:v>17</c:v>
                </c:pt>
                <c:pt idx="12">
                  <c:v>11</c:v>
                </c:pt>
                <c:pt idx="13">
                  <c:v>16</c:v>
                </c:pt>
                <c:pt idx="14">
                  <c:v>21</c:v>
                </c:pt>
                <c:pt idx="15">
                  <c:v>16</c:v>
                </c:pt>
                <c:pt idx="16">
                  <c:v>10</c:v>
                </c:pt>
                <c:pt idx="17">
                  <c:v>17</c:v>
                </c:pt>
                <c:pt idx="18">
                  <c:v>12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8</c:v>
                </c:pt>
                <c:pt idx="23">
                  <c:v>3</c:v>
                </c:pt>
                <c:pt idx="24">
                  <c:v>8</c:v>
                </c:pt>
                <c:pt idx="25">
                  <c:v>7</c:v>
                </c:pt>
                <c:pt idx="2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F3-43ED-A482-E7C423821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 notifications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10</c:v>
                </c:pt>
                <c:pt idx="12">
                  <c:v>3</c:v>
                </c:pt>
                <c:pt idx="13">
                  <c:v>10</c:v>
                </c:pt>
                <c:pt idx="14">
                  <c:v>17</c:v>
                </c:pt>
                <c:pt idx="15">
                  <c:v>8</c:v>
                </c:pt>
                <c:pt idx="16">
                  <c:v>8</c:v>
                </c:pt>
                <c:pt idx="17">
                  <c:v>10</c:v>
                </c:pt>
                <c:pt idx="18">
                  <c:v>11</c:v>
                </c:pt>
                <c:pt idx="19">
                  <c:v>10</c:v>
                </c:pt>
                <c:pt idx="20">
                  <c:v>11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7</c:v>
                </c:pt>
                <c:pt idx="26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F3-43ED-A482-E7C4238215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Cumulative Notifications of RTAs in force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49</c:v>
                </c:pt>
                <c:pt idx="1">
                  <c:v>57</c:v>
                </c:pt>
                <c:pt idx="2">
                  <c:v>64</c:v>
                </c:pt>
                <c:pt idx="3">
                  <c:v>70</c:v>
                </c:pt>
                <c:pt idx="4">
                  <c:v>77</c:v>
                </c:pt>
                <c:pt idx="5">
                  <c:v>89</c:v>
                </c:pt>
                <c:pt idx="6">
                  <c:v>101</c:v>
                </c:pt>
                <c:pt idx="7">
                  <c:v>115</c:v>
                </c:pt>
                <c:pt idx="8">
                  <c:v>136</c:v>
                </c:pt>
                <c:pt idx="9">
                  <c:v>154</c:v>
                </c:pt>
                <c:pt idx="10">
                  <c:v>175</c:v>
                </c:pt>
                <c:pt idx="11">
                  <c:v>202</c:v>
                </c:pt>
                <c:pt idx="12">
                  <c:v>216</c:v>
                </c:pt>
                <c:pt idx="13">
                  <c:v>242</c:v>
                </c:pt>
                <c:pt idx="14">
                  <c:v>280</c:v>
                </c:pt>
                <c:pt idx="15">
                  <c:v>304</c:v>
                </c:pt>
                <c:pt idx="16">
                  <c:v>322</c:v>
                </c:pt>
                <c:pt idx="17">
                  <c:v>349</c:v>
                </c:pt>
                <c:pt idx="18">
                  <c:v>372</c:v>
                </c:pt>
                <c:pt idx="19">
                  <c:v>394</c:v>
                </c:pt>
                <c:pt idx="20">
                  <c:v>416</c:v>
                </c:pt>
                <c:pt idx="21">
                  <c:v>431</c:v>
                </c:pt>
                <c:pt idx="22">
                  <c:v>444</c:v>
                </c:pt>
                <c:pt idx="23">
                  <c:v>452</c:v>
                </c:pt>
                <c:pt idx="24">
                  <c:v>466</c:v>
                </c:pt>
                <c:pt idx="25">
                  <c:v>480</c:v>
                </c:pt>
                <c:pt idx="26">
                  <c:v>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F3-43ED-A482-E7C4238215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Cumulative Number of RTAs in force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45</c:v>
                </c:pt>
                <c:pt idx="1">
                  <c:v>53</c:v>
                </c:pt>
                <c:pt idx="2">
                  <c:v>59</c:v>
                </c:pt>
                <c:pt idx="3">
                  <c:v>65</c:v>
                </c:pt>
                <c:pt idx="4">
                  <c:v>70</c:v>
                </c:pt>
                <c:pt idx="5">
                  <c:v>81</c:v>
                </c:pt>
                <c:pt idx="6">
                  <c:v>89</c:v>
                </c:pt>
                <c:pt idx="7">
                  <c:v>98</c:v>
                </c:pt>
                <c:pt idx="8">
                  <c:v>112</c:v>
                </c:pt>
                <c:pt idx="9">
                  <c:v>122</c:v>
                </c:pt>
                <c:pt idx="10">
                  <c:v>135</c:v>
                </c:pt>
                <c:pt idx="11">
                  <c:v>152</c:v>
                </c:pt>
                <c:pt idx="12">
                  <c:v>163</c:v>
                </c:pt>
                <c:pt idx="13">
                  <c:v>179</c:v>
                </c:pt>
                <c:pt idx="14">
                  <c:v>199</c:v>
                </c:pt>
                <c:pt idx="15">
                  <c:v>212</c:v>
                </c:pt>
                <c:pt idx="16">
                  <c:v>222</c:v>
                </c:pt>
                <c:pt idx="17">
                  <c:v>238</c:v>
                </c:pt>
                <c:pt idx="18">
                  <c:v>250</c:v>
                </c:pt>
                <c:pt idx="19">
                  <c:v>262</c:v>
                </c:pt>
                <c:pt idx="20">
                  <c:v>273</c:v>
                </c:pt>
                <c:pt idx="21">
                  <c:v>283</c:v>
                </c:pt>
                <c:pt idx="22">
                  <c:v>291</c:v>
                </c:pt>
                <c:pt idx="23">
                  <c:v>295</c:v>
                </c:pt>
                <c:pt idx="24">
                  <c:v>303</c:v>
                </c:pt>
                <c:pt idx="25">
                  <c:v>310</c:v>
                </c:pt>
                <c:pt idx="26">
                  <c:v>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F3-43ED-A482-E7C423821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032976"/>
        <c:axId val="1"/>
      </c:lineChart>
      <c:catAx>
        <c:axId val="29103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32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Sheet2!$A$6:$A$16</c:f>
              <c:strCache>
                <c:ptCount val="11"/>
                <c:pt idx="0">
                  <c:v>Caribbean</c:v>
                </c:pt>
                <c:pt idx="1">
                  <c:v>West Asia</c:v>
                </c:pt>
                <c:pt idx="2">
                  <c:v>Oceania</c:v>
                </c:pt>
                <c:pt idx="3">
                  <c:v>Middle East</c:v>
                </c:pt>
                <c:pt idx="4">
                  <c:v>Central America</c:v>
                </c:pt>
                <c:pt idx="5">
                  <c:v>Commonwealth of Independent States (CIS)</c:v>
                </c:pt>
                <c:pt idx="6">
                  <c:v>Africa</c:v>
                </c:pt>
                <c:pt idx="7">
                  <c:v>North America</c:v>
                </c:pt>
                <c:pt idx="8">
                  <c:v>South America</c:v>
                </c:pt>
                <c:pt idx="9">
                  <c:v>East Asia</c:v>
                </c:pt>
                <c:pt idx="10">
                  <c:v>Europe</c:v>
                </c:pt>
              </c:strCache>
            </c:strRef>
          </c:cat>
          <c:val>
            <c:numRef>
              <c:f>Sheet2!$B$6:$B$16</c:f>
              <c:numCache>
                <c:formatCode>General</c:formatCode>
                <c:ptCount val="11"/>
                <c:pt idx="0">
                  <c:v>11</c:v>
                </c:pt>
                <c:pt idx="1">
                  <c:v>24</c:v>
                </c:pt>
                <c:pt idx="2">
                  <c:v>30</c:v>
                </c:pt>
                <c:pt idx="3">
                  <c:v>35</c:v>
                </c:pt>
                <c:pt idx="4">
                  <c:v>42</c:v>
                </c:pt>
                <c:pt idx="5">
                  <c:v>46</c:v>
                </c:pt>
                <c:pt idx="6">
                  <c:v>47</c:v>
                </c:pt>
                <c:pt idx="7">
                  <c:v>50</c:v>
                </c:pt>
                <c:pt idx="8">
                  <c:v>71</c:v>
                </c:pt>
                <c:pt idx="9">
                  <c:v>101</c:v>
                </c:pt>
                <c:pt idx="1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C-4EBD-B671-83B89B708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13424"/>
        <c:axId val="1"/>
      </c:barChart>
      <c:catAx>
        <c:axId val="29101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RTAs in force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1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sudrahman@nus.edu.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sudrahman@nus.edu.s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environmental provisions in the free trade agreements promote green trade?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273" y="4313734"/>
            <a:ext cx="5235115" cy="17869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Masudur Rahman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Research Fellow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South Asian Studies- National University of Singapore (NUS)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masudrahman@nus.edu.sg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Placeholder 9" descr="beauty products on a table with accent leaves">
            <a:extLst>
              <a:ext uri="{FF2B5EF4-FFF2-40B4-BE49-F238E27FC236}">
                <a16:creationId xmlns:a16="http://schemas.microsoft.com/office/drawing/2014/main" id="{989DB536-6819-4D2C-B0DB-D6649F94F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32" y="429280"/>
            <a:ext cx="2413058" cy="12599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E86702-EE2F-F36D-FBD3-48DC0F28B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997" y="3421147"/>
            <a:ext cx="3414384" cy="3007574"/>
          </a:xfrm>
        </p:spPr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B67B127-C56C-84CA-FDDE-0434352D2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25762"/>
              </p:ext>
            </p:extLst>
          </p:nvPr>
        </p:nvGraphicFramePr>
        <p:xfrm>
          <a:off x="4725988" y="1570038"/>
          <a:ext cx="6532562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4643087" progId="Word.Document.12">
                  <p:embed/>
                </p:oleObj>
              </mc:Choice>
              <mc:Fallback>
                <p:oleObj name="Document" r:id="rId2" imgW="5940848" imgH="4643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5988" y="1570038"/>
                        <a:ext cx="6532562" cy="509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UCLA scientists confirm: New technique could make cement manufacturing  carbon-neutral | UCLA">
            <a:extLst>
              <a:ext uri="{FF2B5EF4-FFF2-40B4-BE49-F238E27FC236}">
                <a16:creationId xmlns:a16="http://schemas.microsoft.com/office/drawing/2014/main" id="{A9FF5D21-DD40-A32A-4947-553490ED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5" y="3479408"/>
            <a:ext cx="3414385" cy="30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2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25CB-5684-4E97-80FA-A48BC074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013" y="711976"/>
            <a:ext cx="3266711" cy="100919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373" y="1915173"/>
            <a:ext cx="4879126" cy="4283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assess the environmental provisions in the FTA on trade flows at the sectoral level.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FTA/PTA has significant impact on trade.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provisions don’t substantial limit on trade.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 have positive impact on green trade.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 has no impact on NZ exports on exports in green products but decrease in dirty products.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pic>
        <p:nvPicPr>
          <p:cNvPr id="13" name="Picture Placeholder 12" descr="various facial beauty products">
            <a:extLst>
              <a:ext uri="{FF2B5EF4-FFF2-40B4-BE49-F238E27FC236}">
                <a16:creationId xmlns:a16="http://schemas.microsoft.com/office/drawing/2014/main" id="{D5094D89-3467-444F-9A3D-B2B71654A7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A36A89F3-138D-4102-9FF2-6E1293F6AF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549713-324E-442E-99F3-0C4C72A7B5ED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F02AD77-17EE-49EB-8387-86DED6AD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PHL imposed most number of NTMs on environmental goods' | Cai Ordinario">
            <a:extLst>
              <a:ext uri="{FF2B5EF4-FFF2-40B4-BE49-F238E27FC236}">
                <a16:creationId xmlns:a16="http://schemas.microsoft.com/office/drawing/2014/main" id="{0739010F-4B9B-C00F-3EB8-7E8258FCCCB3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" b="6851"/>
          <a:stretch>
            <a:fillRect/>
          </a:stretch>
        </p:blipFill>
        <p:spPr bwMode="auto">
          <a:xfrm>
            <a:off x="6210300" y="3543301"/>
            <a:ext cx="4953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7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73" y="2425605"/>
            <a:ext cx="5181486" cy="1462340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 &amp; 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273" y="4313734"/>
            <a:ext cx="5235115" cy="17869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Masudur Rahman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Accounting Finance and Economics (SAFE)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Waikato &amp;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Research Fellow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South Asian Studies- National University of Singapore (NUS)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masudrahman@nus.edu.sg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D51145D-9593-3C05-CC59-5BC79F6F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73" y="1335825"/>
            <a:ext cx="5181486" cy="98158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environmental provisions in the free trade agreements promote green trade?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9" descr="beauty products on a table with accent leaves">
            <a:extLst>
              <a:ext uri="{FF2B5EF4-FFF2-40B4-BE49-F238E27FC236}">
                <a16:creationId xmlns:a16="http://schemas.microsoft.com/office/drawing/2014/main" id="{A258C055-6F6A-9341-4C38-8514F5B86A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517" y="0"/>
            <a:ext cx="4907048" cy="6728867"/>
          </a:xfrm>
        </p:spPr>
      </p:pic>
    </p:spTree>
    <p:extLst>
      <p:ext uri="{BB962C8B-B14F-4D97-AF65-F5344CB8AC3E}">
        <p14:creationId xmlns:p14="http://schemas.microsoft.com/office/powerpoint/2010/main" val="42399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300"/>
            <a:ext cx="4146098" cy="12426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2908" y="2118913"/>
            <a:ext cx="3477425" cy="33988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Background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Literature</a:t>
            </a:r>
            <a:b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&amp;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Methodology</a:t>
            </a:r>
            <a:b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Findings </a:t>
            </a:r>
            <a:b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5. Q &amp; 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1103_EG">
            <a:extLst>
              <a:ext uri="{FF2B5EF4-FFF2-40B4-BE49-F238E27FC236}">
                <a16:creationId xmlns:a16="http://schemas.microsoft.com/office/drawing/2014/main" id="{ECC692A5-564D-2976-131E-7259F98A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118913"/>
            <a:ext cx="4764520" cy="38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9588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generation of PTA/FTAs (behind the border issues are the key)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 each new PTA contained on an average 73 different environmental provisions.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effect of the EP are largely remained unclear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Political (public support, environmental diplomacy etc.) and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(regulatory level playing filed) explanation for growing number of environmental provisions.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reen Business: The Lucrative and Eco-Friendly Alternative of the Coming  Era! - Niir Project Consultancy Services">
            <a:extLst>
              <a:ext uri="{FF2B5EF4-FFF2-40B4-BE49-F238E27FC236}">
                <a16:creationId xmlns:a16="http://schemas.microsoft.com/office/drawing/2014/main" id="{2BEA0ED0-6984-9F0C-682E-ECE61667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608" y="774285"/>
            <a:ext cx="3661238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Placeholder 26" descr="common foods that can be found in beauty products like coconut, avacado, honey, etc.&#10;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95" y="3575074"/>
            <a:ext cx="4146463" cy="2581173"/>
          </a:xfrm>
          <a:prstGeom prst="rect">
            <a:avLst/>
          </a:prstGeom>
        </p:spPr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EF76E7-2EBE-4103-B764-AD23619BE076}" type="datetime1">
              <a:rPr lang="en-US" sz="1200" smtClean="0"/>
              <a:pPr>
                <a:spcAft>
                  <a:spcPts val="600"/>
                </a:spcAft>
              </a:pPr>
              <a:t>10/6/2022</a:t>
            </a:fld>
            <a:endParaRPr lang="en-US" sz="120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200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4C81F2-4D65-F623-89BA-7F27EFC24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47" y="1640337"/>
            <a:ext cx="4327696" cy="461388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 has positive impact on environmental suitability-promoting domestic regulations, reduce air pollution.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group, EP reduce trade, and which is against of FTA/PTA narrative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is whether EP into the FTAs exacerbate the trade off between environmental provisions and economic development.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et al., (2020) show EP can help green exports and decrease dirty exports from developing countries.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161FD-8BC7-5E52-62CC-EEE7662BA5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C81873-7D47-483D-BCB4-50DD9806C720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044282-5CA4-C24F-7485-25551668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69746B-4080-3BBF-A88A-FC5774BC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65137"/>
            <a:ext cx="4827647" cy="129386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&amp; Objective</a:t>
            </a:r>
          </a:p>
        </p:txBody>
      </p:sp>
      <p:graphicFrame>
        <p:nvGraphicFramePr>
          <p:cNvPr id="11" name="Picture Placeholder 10">
            <a:extLst>
              <a:ext uri="{FF2B5EF4-FFF2-40B4-BE49-F238E27FC236}">
                <a16:creationId xmlns:a16="http://schemas.microsoft.com/office/drawing/2014/main" id="{90BFAEF8-E93C-B548-A9F8-66FB4FAD440C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4816305" y="3854450"/>
          <a:ext cx="3710159" cy="253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Picture Placeholder 9">
            <a:extLst>
              <a:ext uri="{FF2B5EF4-FFF2-40B4-BE49-F238E27FC236}">
                <a16:creationId xmlns:a16="http://schemas.microsoft.com/office/drawing/2014/main" id="{6BA7D51E-76F0-4F71-0B52-96FF876597B7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8732172" y="3862388"/>
          <a:ext cx="3008446" cy="262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1C74C3-6A15-AF10-4F80-A89322A87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F343CEA-E7D5-4C78-A9AF-9245A9580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3263" y="517972"/>
          <a:ext cx="4900037" cy="297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04831" imgH="2666976" progId="Excel.Sheet.8">
                  <p:embed/>
                </p:oleObj>
              </mc:Choice>
              <mc:Fallback>
                <p:oleObj name="Worksheet" r:id="rId4" imgW="4704831" imgH="2666976" progId="Excel.Sheet.8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F343CEA-E7D5-4C78-A9AF-9245A9580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3263" y="517972"/>
                        <a:ext cx="4900037" cy="297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33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69746B-4080-3BBF-A88A-FC5774BC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Literature &amp; Objective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4C81F2-4D65-F623-89BA-7F27EFC24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 of incorporating EP in the FTA is ambiguous and trade impact is remained unclear in literature.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environmental provisions in FTAs increase in exports of green goods?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environmental provisions in FTAs decrease in exports of dirty goods?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tested for three different group of countries- world: developing countries, NZ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161FD-8BC7-5E52-62CC-EEE7662BA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7C81873-7D47-483D-BCB4-50DD9806C720}" type="datetime1">
              <a:rPr lang="en-US" sz="1200" smtClean="0"/>
              <a:pPr>
                <a:spcAft>
                  <a:spcPts val="600"/>
                </a:spcAft>
              </a:pPr>
              <a:t>10/6/2022</a:t>
            </a:fld>
            <a:endParaRPr lang="en-US" sz="1200"/>
          </a:p>
        </p:txBody>
      </p:sp>
      <p:pic>
        <p:nvPicPr>
          <p:cNvPr id="11" name="Picture 2" descr="3,157 Cement Production Stock Photos, Pictures &amp; Royalty-Free Images -  iStock">
            <a:extLst>
              <a:ext uri="{FF2B5EF4-FFF2-40B4-BE49-F238E27FC236}">
                <a16:creationId xmlns:a16="http://schemas.microsoft.com/office/drawing/2014/main" id="{EF6F3327-8679-2341-0394-2E50800AC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r="5789" b="-2"/>
          <a:stretch/>
        </p:blipFill>
        <p:spPr bwMode="auto">
          <a:xfrm>
            <a:off x="7457122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The Golden Fiber – All you need to know - True Jute">
            <a:extLst>
              <a:ext uri="{FF2B5EF4-FFF2-40B4-BE49-F238E27FC236}">
                <a16:creationId xmlns:a16="http://schemas.microsoft.com/office/drawing/2014/main" id="{46EA49F0-BFA5-6515-2FE0-29629975F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11042" b="3"/>
          <a:stretch/>
        </p:blipFill>
        <p:spPr bwMode="auto">
          <a:xfrm>
            <a:off x="6261607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044282-5CA4-C24F-7485-25551668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1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277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4DE620-CA58-5FF5-90F3-8DF5C0026A5A}"/>
              </a:ext>
            </a:extLst>
          </p:cNvPr>
          <p:cNvSpPr txBox="1">
            <a:spLocks/>
          </p:cNvSpPr>
          <p:nvPr/>
        </p:nvSpPr>
        <p:spPr>
          <a:xfrm>
            <a:off x="1045028" y="2868844"/>
            <a:ext cx="9941319" cy="327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PTA/FTAs related data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 and Environmental Database (TREND) prepared by Morin et al., (2018) which is developed by Design of Trade Agreements (DESTA) dataset (Dur et al., 2014)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Trade Data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UNCOMTRADE for bilateral exports data (1995 to 2019)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OECD and EUSTAT Green Goods (HS 6-digit classification)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Dirty goods: Three digit –Standard International Trade Classification (SITC)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Developing countries World Bank Classification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Methodology-Gravity Model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16860FD-9048-1F63-BC40-18932B3B08BF}"/>
              </a:ext>
            </a:extLst>
          </p:cNvPr>
          <p:cNvSpPr txBox="1">
            <a:spLocks/>
          </p:cNvSpPr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=β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ENVPROVS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+ β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FTA­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+ α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+ α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+ α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SHARE ( 0 to 1)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ENVPROVS absolute value and FTA­/PTA dummy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et,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and α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Country pair, and export and importer fixed effect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PPML estimation also used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8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5" y="539226"/>
            <a:ext cx="1981015" cy="10103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</a:p>
        </p:txBody>
      </p:sp>
      <p:pic>
        <p:nvPicPr>
          <p:cNvPr id="20" name="Picture Placeholder 19" descr="yellow flowers&#10;">
            <a:extLst>
              <a:ext uri="{FF2B5EF4-FFF2-40B4-BE49-F238E27FC236}">
                <a16:creationId xmlns:a16="http://schemas.microsoft.com/office/drawing/2014/main" id="{1612D3C6-D0D2-4983-8DA7-E3A3B730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82" y="3522360"/>
            <a:ext cx="3509839" cy="2964622"/>
          </a:xfrm>
          <a:ln>
            <a:noFill/>
          </a:ln>
        </p:spPr>
      </p:pic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9F5D567-AD72-313C-436F-6A4E78F84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32245"/>
              </p:ext>
            </p:extLst>
          </p:nvPr>
        </p:nvGraphicFramePr>
        <p:xfrm>
          <a:off x="4655762" y="1484768"/>
          <a:ext cx="7272411" cy="479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4172614" progId="Word.Document.12">
                  <p:embed/>
                </p:oleObj>
              </mc:Choice>
              <mc:Fallback>
                <p:oleObj name="Document" r:id="rId3" imgW="5940848" imgH="4172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762" y="1484768"/>
                        <a:ext cx="7272411" cy="4790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20E7D23E-20CC-7FB7-B3B3-1F9318E1DE60}"/>
              </a:ext>
            </a:extLst>
          </p:cNvPr>
          <p:cNvSpPr txBox="1">
            <a:spLocks/>
          </p:cNvSpPr>
          <p:nvPr/>
        </p:nvSpPr>
        <p:spPr>
          <a:xfrm>
            <a:off x="4418436" y="255183"/>
            <a:ext cx="5300501" cy="65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Discussions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32" y="429280"/>
            <a:ext cx="2413058" cy="12599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96AA9E-6D04-1B23-ED90-E247FBDEB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94830"/>
              </p:ext>
            </p:extLst>
          </p:nvPr>
        </p:nvGraphicFramePr>
        <p:xfrm>
          <a:off x="4760464" y="1558820"/>
          <a:ext cx="6624165" cy="486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4370177" progId="Word.Document.12">
                  <p:embed/>
                </p:oleObj>
              </mc:Choice>
              <mc:Fallback>
                <p:oleObj name="Document" r:id="rId2" imgW="5940848" imgH="4370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0464" y="1558820"/>
                        <a:ext cx="6624165" cy="486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E86702-EE2F-F36D-FBD3-48DC0F28B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997" y="3421147"/>
            <a:ext cx="3414384" cy="3007574"/>
          </a:xfrm>
        </p:spPr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9DB0EAB9-2D07-6275-D9A2-D9BF15E3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0" y="3566858"/>
            <a:ext cx="3259731" cy="28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5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{1F06244B-E2E5-4946-AF8B-BED04DCBB091}tf16411245_win32</Template>
  <TotalTime>639</TotalTime>
  <Words>551</Words>
  <Application>Microsoft Office PowerPoint</Application>
  <PresentationFormat>Widescreen</PresentationFormat>
  <Paragraphs>79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Biome Light</vt:lpstr>
      <vt:lpstr>Calibri</vt:lpstr>
      <vt:lpstr>Wingdings</vt:lpstr>
      <vt:lpstr>Office Theme</vt:lpstr>
      <vt:lpstr>Worksheet</vt:lpstr>
      <vt:lpstr>Document</vt:lpstr>
      <vt:lpstr>Do environmental provisions in the free trade agreements promote green trade?</vt:lpstr>
      <vt:lpstr>Structure</vt:lpstr>
      <vt:lpstr>Background</vt:lpstr>
      <vt:lpstr>Literature &amp; Objective</vt:lpstr>
      <vt:lpstr>Literature &amp; Objective</vt:lpstr>
      <vt:lpstr>Data</vt:lpstr>
      <vt:lpstr>Methodology-Gravity Model</vt:lpstr>
      <vt:lpstr>Table 1</vt:lpstr>
      <vt:lpstr>Table 2</vt:lpstr>
      <vt:lpstr>Table 3</vt:lpstr>
      <vt:lpstr>Conclusion</vt:lpstr>
      <vt:lpstr>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environmental provisions in the free trade agreements promote green trade?</dc:title>
  <dc:creator>Mohammad Rahman</dc:creator>
  <cp:lastModifiedBy>Mohammad Rahman</cp:lastModifiedBy>
  <cp:revision>39</cp:revision>
  <dcterms:created xsi:type="dcterms:W3CDTF">2022-08-25T04:54:15Z</dcterms:created>
  <dcterms:modified xsi:type="dcterms:W3CDTF">2022-10-06T01:22:37Z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